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glb" ContentType="model/gltf.binary"/>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Lst>
  <p:notesMasterIdLst>
    <p:notesMasterId r:id="rId57"/>
  </p:notesMasterIdLst>
  <p:handoutMasterIdLst>
    <p:handoutMasterId r:id="rId58"/>
  </p:handoutMasterIdLst>
  <p:sldIdLst>
    <p:sldId id="1314" r:id="rId3"/>
    <p:sldId id="1324" r:id="rId4"/>
    <p:sldId id="1346" r:id="rId5"/>
    <p:sldId id="1342" r:id="rId6"/>
    <p:sldId id="1332" r:id="rId7"/>
    <p:sldId id="1357" r:id="rId8"/>
    <p:sldId id="1358" r:id="rId9"/>
    <p:sldId id="1359" r:id="rId10"/>
    <p:sldId id="1360" r:id="rId11"/>
    <p:sldId id="1361" r:id="rId12"/>
    <p:sldId id="1334" r:id="rId13"/>
    <p:sldId id="1399" r:id="rId14"/>
    <p:sldId id="1364" r:id="rId15"/>
    <p:sldId id="1365" r:id="rId16"/>
    <p:sldId id="1335" r:id="rId17"/>
    <p:sldId id="1341" r:id="rId18"/>
    <p:sldId id="1363" r:id="rId19"/>
    <p:sldId id="1366" r:id="rId20"/>
    <p:sldId id="1367" r:id="rId21"/>
    <p:sldId id="1368" r:id="rId22"/>
    <p:sldId id="1369" r:id="rId23"/>
    <p:sldId id="1370" r:id="rId24"/>
    <p:sldId id="1371" r:id="rId25"/>
    <p:sldId id="1401" r:id="rId26"/>
    <p:sldId id="1336" r:id="rId27"/>
    <p:sldId id="1373" r:id="rId28"/>
    <p:sldId id="1372" r:id="rId29"/>
    <p:sldId id="1374" r:id="rId30"/>
    <p:sldId id="1375" r:id="rId31"/>
    <p:sldId id="1376" r:id="rId32"/>
    <p:sldId id="1377" r:id="rId33"/>
    <p:sldId id="1378" r:id="rId34"/>
    <p:sldId id="1380" r:id="rId35"/>
    <p:sldId id="1381" r:id="rId36"/>
    <p:sldId id="1382" r:id="rId37"/>
    <p:sldId id="1383" r:id="rId38"/>
    <p:sldId id="1384" r:id="rId39"/>
    <p:sldId id="1385" r:id="rId40"/>
    <p:sldId id="1386" r:id="rId41"/>
    <p:sldId id="1387" r:id="rId42"/>
    <p:sldId id="1388" r:id="rId43"/>
    <p:sldId id="1389" r:id="rId44"/>
    <p:sldId id="1390" r:id="rId45"/>
    <p:sldId id="1391" r:id="rId46"/>
    <p:sldId id="1400" r:id="rId47"/>
    <p:sldId id="1379" r:id="rId48"/>
    <p:sldId id="1392" r:id="rId49"/>
    <p:sldId id="1393" r:id="rId50"/>
    <p:sldId id="1395" r:id="rId51"/>
    <p:sldId id="1394" r:id="rId52"/>
    <p:sldId id="1396" r:id="rId53"/>
    <p:sldId id="1397" r:id="rId54"/>
    <p:sldId id="1398" r:id="rId55"/>
    <p:sldId id="1356" r:id="rId56"/>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342"/>
            <p14:sldId id="1332"/>
            <p14:sldId id="1357"/>
            <p14:sldId id="1358"/>
            <p14:sldId id="1359"/>
            <p14:sldId id="1360"/>
            <p14:sldId id="1361"/>
            <p14:sldId id="1334"/>
            <p14:sldId id="1399"/>
            <p14:sldId id="1364"/>
            <p14:sldId id="1365"/>
            <p14:sldId id="1335"/>
            <p14:sldId id="1341"/>
            <p14:sldId id="1363"/>
            <p14:sldId id="1366"/>
            <p14:sldId id="1367"/>
            <p14:sldId id="1368"/>
            <p14:sldId id="1369"/>
            <p14:sldId id="1370"/>
            <p14:sldId id="1371"/>
            <p14:sldId id="1401"/>
            <p14:sldId id="1336"/>
            <p14:sldId id="1373"/>
            <p14:sldId id="1372"/>
            <p14:sldId id="1374"/>
            <p14:sldId id="1375"/>
            <p14:sldId id="1376"/>
            <p14:sldId id="1377"/>
            <p14:sldId id="1378"/>
            <p14:sldId id="1380"/>
            <p14:sldId id="1381"/>
            <p14:sldId id="1382"/>
            <p14:sldId id="1383"/>
            <p14:sldId id="1384"/>
            <p14:sldId id="1385"/>
            <p14:sldId id="1386"/>
            <p14:sldId id="1387"/>
            <p14:sldId id="1388"/>
            <p14:sldId id="1389"/>
            <p14:sldId id="1390"/>
            <p14:sldId id="1391"/>
            <p14:sldId id="1400"/>
            <p14:sldId id="1379"/>
            <p14:sldId id="1392"/>
            <p14:sldId id="1393"/>
            <p14:sldId id="1395"/>
            <p14:sldId id="1394"/>
            <p14:sldId id="1396"/>
            <p14:sldId id="1397"/>
            <p14:sldId id="1398"/>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33"/>
    <a:srgbClr val="E2E200"/>
    <a:srgbClr val="B7CFCE"/>
    <a:srgbClr val="000066"/>
    <a:srgbClr val="080808"/>
    <a:srgbClr val="B48900"/>
    <a:srgbClr val="008000"/>
    <a:srgbClr val="FF9999"/>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5" autoAdjust="0"/>
    <p:restoredTop sz="96374" autoAdjust="0"/>
  </p:normalViewPr>
  <p:slideViewPr>
    <p:cSldViewPr>
      <p:cViewPr varScale="1">
        <p:scale>
          <a:sx n="113" d="100"/>
          <a:sy n="113" d="100"/>
        </p:scale>
        <p:origin x="1812" y="120"/>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88413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20927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720428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49062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43982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03201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719034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467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444640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85570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42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16041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80571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435049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24652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83116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1317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805282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58831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07375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96104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71205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25546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48703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55417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842996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72727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368830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411520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76731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32775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1381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4431760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9093152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51059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50244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481974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731963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95130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790316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834532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817023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272340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602730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07188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137549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4260766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35589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35689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5/22/2023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050" name="Photo Editor Photo" r:id="rId18" imgW="3895238" imgH="5619048" progId="">
                  <p:embed/>
                </p:oleObj>
              </mc:Choice>
              <mc:Fallback>
                <p:oleObj name="Photo Editor Photo" r:id="rId18" imgW="3895238" imgH="5619048" progId="">
                  <p:embed/>
                  <p:pic>
                    <p:nvPicPr>
                      <p:cNvPr id="1026" name="Object 7"/>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5/22/2023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5.tiff"/><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hyperlink" Target="https://www.youtube.com/watch?v=J3_SVXm0Fio"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13.png"/><Relationship Id="rId5" Type="http://schemas.microsoft.com/office/2017/06/relationships/model3d" Target="../media/model3d1.glb"/><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image" Target="../media/image16.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1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1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1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2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25.png"/><Relationship Id="rId5" Type="http://schemas.microsoft.com/office/2017/06/relationships/model3d" Target="../media/model3d2.glb"/><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26.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33.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34.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27.xml"/><Relationship Id="rId5" Type="http://schemas.openxmlformats.org/officeDocument/2006/relationships/image" Target="../media/image36.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27.xml"/><Relationship Id="rId5" Type="http://schemas.openxmlformats.org/officeDocument/2006/relationships/image" Target="../media/image38.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8.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27.xml"/><Relationship Id="rId5" Type="http://schemas.openxmlformats.org/officeDocument/2006/relationships/image" Target="../media/image39.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2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27.xml"/><Relationship Id="rId5" Type="http://schemas.openxmlformats.org/officeDocument/2006/relationships/image" Target="../media/image42.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27.xml"/><Relationship Id="rId5" Type="http://schemas.openxmlformats.org/officeDocument/2006/relationships/image" Target="../media/image45.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4.xml"/><Relationship Id="rId1" Type="http://schemas.openxmlformats.org/officeDocument/2006/relationships/slideLayout" Target="../slideLayouts/slideLayout27.xml"/><Relationship Id="rId5" Type="http://schemas.openxmlformats.org/officeDocument/2006/relationships/hyperlink" Target="https://www.youtube.com/watch?v=iTMsnNZvcn4" TargetMode="Externa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6.xml"/><Relationship Id="rId1" Type="http://schemas.openxmlformats.org/officeDocument/2006/relationships/slideLayout" Target="../slideLayouts/slideLayout27.xml"/><Relationship Id="rId5" Type="http://schemas.openxmlformats.org/officeDocument/2006/relationships/image" Target="../media/image46.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47.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8.xm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9.xml"/><Relationship Id="rId1" Type="http://schemas.openxmlformats.org/officeDocument/2006/relationships/slideLayout" Target="../slideLayouts/slideLayout27.xml"/><Relationship Id="rId5" Type="http://schemas.openxmlformats.org/officeDocument/2006/relationships/image" Target="../media/image49.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0.xml"/><Relationship Id="rId1" Type="http://schemas.openxmlformats.org/officeDocument/2006/relationships/slideLayout" Target="../slideLayouts/slideLayout27.xml"/><Relationship Id="rId5" Type="http://schemas.openxmlformats.org/officeDocument/2006/relationships/image" Target="../media/image50.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3.xml"/><Relationship Id="rId1" Type="http://schemas.openxmlformats.org/officeDocument/2006/relationships/slideLayout" Target="../slideLayouts/slideLayout27.xml"/><Relationship Id="rId5" Type="http://schemas.openxmlformats.org/officeDocument/2006/relationships/image" Target="../media/image5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1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Nautical Chart Principles</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NN220-02</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023DAA7-CE7E-3DFD-7702-02C13636C8DF}"/>
              </a:ext>
            </a:extLst>
          </p:cNvPr>
          <p:cNvPicPr>
            <a:picLocks noChangeAspect="1"/>
          </p:cNvPicPr>
          <p:nvPr/>
        </p:nvPicPr>
        <p:blipFill>
          <a:blip r:embed="rId5"/>
          <a:stretch>
            <a:fillRect/>
          </a:stretch>
        </p:blipFill>
        <p:spPr>
          <a:xfrm>
            <a:off x="0" y="1441152"/>
            <a:ext cx="9144000" cy="5067598"/>
          </a:xfrm>
          <a:prstGeom prst="rect">
            <a:avLst/>
          </a:prstGeom>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6"/>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World Geodetic System of 1984</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988235490"/>
              </p:ext>
            </p:extLst>
          </p:nvPr>
        </p:nvGraphicFramePr>
        <p:xfrm>
          <a:off x="51753" y="1706880"/>
          <a:ext cx="4520247" cy="5440680"/>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a:t>
                      </a:r>
                      <a:r>
                        <a:rPr lang="en-US" sz="1700" u="none" dirty="0">
                          <a:solidFill>
                            <a:schemeClr val="tx1"/>
                          </a:solidFill>
                          <a:effectLst/>
                          <a:latin typeface="Times New Roman" panose="02020603050405020304" pitchFamily="18" charset="0"/>
                          <a:ea typeface="Times New Roman" panose="02020603050405020304" pitchFamily="18" charset="0"/>
                        </a:rPr>
                        <a:t>The WGS system is not based on a single point.</a:t>
                      </a:r>
                    </a:p>
                    <a:p>
                      <a:pPr marL="0" marR="0" hangingPunct="0">
                        <a:spcBef>
                          <a:spcPts val="0"/>
                        </a:spcBef>
                        <a:spcAft>
                          <a:spcPts val="0"/>
                        </a:spcAft>
                      </a:pPr>
                      <a:endParaRPr lang="en-US" sz="17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700" u="none" dirty="0">
                          <a:solidFill>
                            <a:schemeClr val="tx1"/>
                          </a:solidFill>
                          <a:effectLst/>
                          <a:latin typeface="Times New Roman" panose="02020603050405020304" pitchFamily="18" charset="0"/>
                          <a:ea typeface="Times New Roman" panose="02020603050405020304" pitchFamily="18" charset="0"/>
                        </a:rPr>
                        <a:t>-Precision fixes by multiple satellite fixes and statistical methods.</a:t>
                      </a:r>
                    </a:p>
                    <a:p>
                      <a:pPr marL="0" marR="0" hangingPunct="0">
                        <a:spcBef>
                          <a:spcPts val="0"/>
                        </a:spcBef>
                        <a:spcAft>
                          <a:spcPts val="0"/>
                        </a:spcAft>
                      </a:pPr>
                      <a:endParaRPr lang="en-US" sz="17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700" u="none" dirty="0">
                          <a:solidFill>
                            <a:schemeClr val="tx1"/>
                          </a:solidFill>
                          <a:effectLst/>
                          <a:latin typeface="Times New Roman" panose="02020603050405020304" pitchFamily="18" charset="0"/>
                          <a:ea typeface="Times New Roman" panose="02020603050405020304" pitchFamily="18" charset="0"/>
                        </a:rPr>
                        <a:t>-Result is an ellipsoid model which fits the real surface of the Earth far more accurately than any other.</a:t>
                      </a:r>
                    </a:p>
                    <a:p>
                      <a:pPr marL="0" marR="0" hangingPunct="0">
                        <a:spcBef>
                          <a:spcPts val="0"/>
                        </a:spcBef>
                        <a:spcAft>
                          <a:spcPts val="0"/>
                        </a:spcAft>
                      </a:pPr>
                      <a:endParaRPr lang="en-US" sz="17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700" u="none" dirty="0">
                          <a:solidFill>
                            <a:schemeClr val="tx1"/>
                          </a:solidFill>
                          <a:effectLst/>
                          <a:latin typeface="Times New Roman" panose="02020603050405020304" pitchFamily="18" charset="0"/>
                          <a:ea typeface="Times New Roman" panose="02020603050405020304" pitchFamily="18" charset="0"/>
                        </a:rPr>
                        <a:t>-Applicable WORLDWIDE!</a:t>
                      </a:r>
                    </a:p>
                    <a:p>
                      <a:pPr marL="0" marR="0" hangingPunct="0">
                        <a:spcBef>
                          <a:spcPts val="0"/>
                        </a:spcBef>
                        <a:spcAft>
                          <a:spcPts val="0"/>
                        </a:spcAft>
                      </a:pPr>
                      <a:endParaRPr lang="en-US" sz="17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700" u="none" dirty="0">
                          <a:solidFill>
                            <a:schemeClr val="tx1"/>
                          </a:solidFill>
                          <a:effectLst/>
                          <a:latin typeface="Times New Roman" panose="02020603050405020304" pitchFamily="18" charset="0"/>
                          <a:ea typeface="Times New Roman" panose="02020603050405020304" pitchFamily="18" charset="0"/>
                        </a:rPr>
                        <a:t>-All regional datums can be referenced to WGS84.</a:t>
                      </a:r>
                    </a:p>
                    <a:p>
                      <a:pPr marL="0" marR="0" hangingPunct="0">
                        <a:spcBef>
                          <a:spcPts val="0"/>
                        </a:spcBef>
                        <a:spcAft>
                          <a:spcPts val="0"/>
                        </a:spcAft>
                      </a:pPr>
                      <a:endParaRPr lang="en-US" sz="17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700" u="none" dirty="0">
                          <a:solidFill>
                            <a:schemeClr val="tx1"/>
                          </a:solidFill>
                          <a:effectLst/>
                          <a:latin typeface="Times New Roman" panose="02020603050405020304" pitchFamily="18" charset="0"/>
                          <a:ea typeface="Times New Roman" panose="02020603050405020304" pitchFamily="18" charset="0"/>
                        </a:rPr>
                        <a:t>-On standard nautical charts, North American Datum of 1983 (NAD 83) is navigationally equivalent to WGS84.</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C48C971E-71FA-9DA9-65AE-56117C6A53F6}"/>
              </a:ext>
            </a:extLst>
          </p:cNvPr>
          <p:cNvPicPr>
            <a:picLocks noChangeAspect="1"/>
          </p:cNvPicPr>
          <p:nvPr/>
        </p:nvPicPr>
        <p:blipFill>
          <a:blip r:embed="rId5"/>
          <a:stretch>
            <a:fillRect/>
          </a:stretch>
        </p:blipFill>
        <p:spPr>
          <a:xfrm>
            <a:off x="4572000" y="2446606"/>
            <a:ext cx="4572000" cy="2658794"/>
          </a:xfrm>
          <a:prstGeom prst="rect">
            <a:avLst/>
          </a:prstGeom>
        </p:spPr>
      </p:pic>
    </p:spTree>
    <p:extLst>
      <p:ext uri="{BB962C8B-B14F-4D97-AF65-F5344CB8AC3E}">
        <p14:creationId xmlns:p14="http://schemas.microsoft.com/office/powerpoint/2010/main" val="26871265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What is a Datum?</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3970318"/>
          </a:xfrm>
          <a:prstGeom prst="rect">
            <a:avLst/>
          </a:prstGeom>
          <a:noFill/>
        </p:spPr>
        <p:txBody>
          <a:bodyPr wrap="square" rtlCol="0">
            <a:spAutoFit/>
          </a:bodyPr>
          <a:lstStyle/>
          <a:p>
            <a:pPr algn="l"/>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Datum</a:t>
            </a:r>
            <a:r>
              <a:rPr lang="en-US" sz="1800" dirty="0">
                <a:latin typeface="Times New Roman" panose="02020603050405020304" pitchFamily="18" charset="0"/>
                <a:cs typeface="Times New Roman" panose="02020603050405020304" pitchFamily="18" charset="0"/>
              </a:rPr>
              <a:t> is defined as something used as a basis for calculating or measuring.</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-For the geodetic reference system, WGS 84 is our datum as it defines the basis for which our charts are developed.</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-Nautical Charts, whether electronic or paper, designed using the WGS84 model will have the coordinate system aligned to the reference point for WGS84.</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-Datums can also be used for the measurement of depth (feet or meters), height and distance.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-Our GPS systems utilize WGS84 as their reference point as well.</a:t>
            </a:r>
          </a:p>
          <a:p>
            <a:pPr algn="l"/>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46903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Datums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1752600" y="3244334"/>
            <a:ext cx="8686800" cy="369332"/>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hlinkClick r:id="rId5"/>
              </a:rPr>
              <a:t>https://www.youtube.com/watch?v=J3_SVXm0Fio</a:t>
            </a:r>
            <a:r>
              <a:rPr lang="en-US" sz="1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4990238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Datums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228600" y="1962240"/>
            <a:ext cx="8686800" cy="3077766"/>
          </a:xfrm>
          <a:prstGeom prst="rect">
            <a:avLst/>
          </a:prstGeom>
          <a:noFill/>
        </p:spPr>
        <p:txBody>
          <a:bodyPr wrap="square" rtlCol="0">
            <a:spAutoFit/>
          </a:bodyPr>
          <a:lstStyle/>
          <a:p>
            <a:pPr algn="ctr"/>
            <a:r>
              <a:rPr lang="en-US" sz="4400" dirty="0">
                <a:latin typeface="Times New Roman" panose="02020603050405020304" pitchFamily="18" charset="0"/>
                <a:cs typeface="Times New Roman" panose="02020603050405020304" pitchFamily="18" charset="0"/>
              </a:rPr>
              <a:t>What happens if our navigation systems are using one reference datum and our nautical charts are using a different reference datum?</a:t>
            </a:r>
          </a:p>
          <a:p>
            <a:pPr algn="l"/>
            <a:endParaRPr lang="en-US" sz="1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m3d="http://schemas.microsoft.com/office/drawing/2017/model3d">
        <mc:Choice Requires="am3d">
          <p:graphicFrame>
            <p:nvGraphicFramePr>
              <p:cNvPr id="2" name="3D Model 1" descr="Bang!">
                <a:extLst>
                  <a:ext uri="{FF2B5EF4-FFF2-40B4-BE49-F238E27FC236}">
                    <a16:creationId xmlns:a16="http://schemas.microsoft.com/office/drawing/2014/main" id="{F47A0382-7AA6-4433-8FF5-5E096D045C7F}"/>
                  </a:ext>
                </a:extLst>
              </p:cNvPr>
              <p:cNvGraphicFramePr>
                <a:graphicFrameLocks noChangeAspect="1"/>
              </p:cNvGraphicFramePr>
              <p:nvPr>
                <p:extLst>
                  <p:ext uri="{D42A27DB-BD31-4B8C-83A1-F6EECF244321}">
                    <p14:modId xmlns:p14="http://schemas.microsoft.com/office/powerpoint/2010/main" val="4113253750"/>
                  </p:ext>
                </p:extLst>
              </p:nvPr>
            </p:nvGraphicFramePr>
            <p:xfrm>
              <a:off x="1515044" y="923915"/>
              <a:ext cx="6577994" cy="5341455"/>
            </p:xfrm>
            <a:graphic>
              <a:graphicData uri="http://schemas.microsoft.com/office/drawing/2017/model3d">
                <am3d:model3d r:embed="rId5">
                  <am3d:spPr>
                    <a:xfrm>
                      <a:off x="0" y="0"/>
                      <a:ext cx="6577994" cy="5341455"/>
                    </a:xfrm>
                    <a:prstGeom prst="rect">
                      <a:avLst/>
                    </a:prstGeom>
                  </am3d:spPr>
                  <am3d:camera>
                    <am3d:pos x="0" y="0" z="61387619"/>
                    <am3d:up dx="0" dy="36000000" dz="0"/>
                    <am3d:lookAt x="0" y="0" z="0"/>
                    <am3d:perspective fov="2700000"/>
                  </am3d:camera>
                  <am3d:trans>
                    <am3d:meterPerModelUnit n="986992" d="1000000"/>
                    <am3d:preTrans dx="172775" dy="-28963516" dz="-164184"/>
                    <am3d:scale>
                      <am3d:sx n="1000000" d="1000000"/>
                      <am3d:sy n="1000000" d="1000000"/>
                      <am3d:sz n="1000000" d="1000000"/>
                    </am3d:scale>
                    <am3d:rot ax="518521" ay="1637584" az="239197"/>
                    <am3d:postTrans dx="0" dy="0" dz="0"/>
                  </am3d:trans>
                  <am3d:raster rName="Office3DRenderer" rVer="16.0.8326">
                    <am3d:blip r:embed="rId6"/>
                  </am3d:raster>
                  <am3d:objViewport viewportSz="89214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Bang!">
                <a:extLst>
                  <a:ext uri="{FF2B5EF4-FFF2-40B4-BE49-F238E27FC236}">
                    <a16:creationId xmlns:a16="http://schemas.microsoft.com/office/drawing/2014/main" id="{F47A0382-7AA6-4433-8FF5-5E096D045C7F}"/>
                  </a:ext>
                </a:extLst>
              </p:cNvPr>
              <p:cNvPicPr>
                <a:picLocks noGrp="1" noRot="1" noChangeAspect="1" noMove="1" noResize="1" noEditPoints="1" noAdjustHandles="1" noChangeArrowheads="1" noChangeShapeType="1" noCrop="1"/>
              </p:cNvPicPr>
              <p:nvPr/>
            </p:nvPicPr>
            <p:blipFill>
              <a:blip r:embed="rId7"/>
              <a:stretch>
                <a:fillRect/>
              </a:stretch>
            </p:blipFill>
            <p:spPr>
              <a:xfrm>
                <a:off x="1515044" y="923915"/>
                <a:ext cx="6577994" cy="5341455"/>
              </a:xfrm>
              <a:prstGeom prst="rect">
                <a:avLst/>
              </a:prstGeom>
            </p:spPr>
          </p:pic>
        </mc:Fallback>
      </mc:AlternateContent>
    </p:spTree>
    <p:extLst>
      <p:ext uri="{BB962C8B-B14F-4D97-AF65-F5344CB8AC3E}">
        <p14:creationId xmlns:p14="http://schemas.microsoft.com/office/powerpoint/2010/main" val="95115124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0" presetClass="entr" presetSubtype="12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additive="sum">
                                        <p:cTn id="23"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4"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5"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6"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4CDBE2-3A5C-4E63-846E-EC1910DD6A6A}"/>
              </a:ext>
            </a:extLst>
          </p:cNvPr>
          <p:cNvPicPr>
            <a:picLocks noChangeAspect="1"/>
          </p:cNvPicPr>
          <p:nvPr/>
        </p:nvPicPr>
        <p:blipFill>
          <a:blip r:embed="rId2"/>
          <a:stretch>
            <a:fillRect/>
          </a:stretch>
        </p:blipFill>
        <p:spPr>
          <a:xfrm>
            <a:off x="0" y="5316"/>
            <a:ext cx="9151100" cy="6852684"/>
          </a:xfrm>
          <a:prstGeom prst="rect">
            <a:avLst/>
          </a:prstGeom>
        </p:spPr>
      </p:pic>
    </p:spTree>
    <p:extLst>
      <p:ext uri="{BB962C8B-B14F-4D97-AF65-F5344CB8AC3E}">
        <p14:creationId xmlns:p14="http://schemas.microsoft.com/office/powerpoint/2010/main" val="63191140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Datum Shift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4381500" y="1894156"/>
            <a:ext cx="4602236" cy="4524315"/>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-On September 12, 2000 USS La Moure County (LST 1194) ran aground in </a:t>
            </a:r>
            <a:r>
              <a:rPr lang="en-US" sz="1800" dirty="0" err="1">
                <a:latin typeface="Times New Roman" panose="02020603050405020304" pitchFamily="18" charset="0"/>
                <a:cs typeface="Times New Roman" panose="02020603050405020304" pitchFamily="18" charset="0"/>
              </a:rPr>
              <a:t>Cifuncho</a:t>
            </a:r>
            <a:r>
              <a:rPr lang="en-US" sz="1800" dirty="0">
                <a:latin typeface="Times New Roman" panose="02020603050405020304" pitchFamily="18" charset="0"/>
                <a:cs typeface="Times New Roman" panose="02020603050405020304" pitchFamily="18" charset="0"/>
              </a:rPr>
              <a:t> Bay, Chile during a joint USMC amphibious assault exercise. While transiting to the intended anchorage site in the early morning hours, the ship struck an outcropping of rock.</a:t>
            </a:r>
          </a:p>
          <a:p>
            <a:pPr algn="l"/>
            <a:r>
              <a:rPr lang="en-US" sz="1800" dirty="0">
                <a:latin typeface="Times New Roman" panose="02020603050405020304" pitchFamily="18" charset="0"/>
                <a:cs typeface="Times New Roman" panose="02020603050405020304" pitchFamily="18" charset="0"/>
              </a:rPr>
              <a:t>-Ship used a detailed Chilean chart (206) for transit to intended anchorage. The local chart was not compatible with WGS84.  Thus GPS positions plotted on the local chart were in error. </a:t>
            </a:r>
          </a:p>
          <a:p>
            <a:pPr algn="l"/>
            <a:r>
              <a:rPr lang="en-US" sz="1800" dirty="0">
                <a:latin typeface="Times New Roman" panose="02020603050405020304" pitchFamily="18" charset="0"/>
                <a:cs typeface="Times New Roman" panose="02020603050405020304" pitchFamily="18" charset="0"/>
              </a:rPr>
              <a:t>-USS La Moure County experienced a </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Datum Shift</a:t>
            </a:r>
            <a:r>
              <a:rPr lang="en-US" sz="1800" dirty="0">
                <a:latin typeface="Times New Roman" panose="02020603050405020304" pitchFamily="18" charset="0"/>
                <a:cs typeface="Times New Roman" panose="02020603050405020304" pitchFamily="18" charset="0"/>
              </a:rPr>
              <a:t>, or when a navigation system provides a fix based on a </a:t>
            </a:r>
            <a:r>
              <a:rPr lang="en-US" sz="18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different</a:t>
            </a:r>
            <a:r>
              <a:rPr lang="en-US" sz="1800" dirty="0">
                <a:latin typeface="Times New Roman" panose="02020603050405020304" pitchFamily="18" charset="0"/>
                <a:cs typeface="Times New Roman" panose="02020603050405020304" pitchFamily="18" charset="0"/>
              </a:rPr>
              <a:t> datum from that used on the nautical chart.</a:t>
            </a:r>
            <a:endPar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24555EB-6608-79FB-C213-B8795CC518B7}"/>
              </a:ext>
            </a:extLst>
          </p:cNvPr>
          <p:cNvPicPr>
            <a:picLocks noChangeAspect="1"/>
          </p:cNvPicPr>
          <p:nvPr/>
        </p:nvPicPr>
        <p:blipFill>
          <a:blip r:embed="rId5"/>
          <a:stretch>
            <a:fillRect/>
          </a:stretch>
        </p:blipFill>
        <p:spPr>
          <a:xfrm>
            <a:off x="-13447" y="2286000"/>
            <a:ext cx="4337049" cy="3252787"/>
          </a:xfrm>
          <a:prstGeom prst="rect">
            <a:avLst/>
          </a:prstGeom>
        </p:spPr>
      </p:pic>
    </p:spTree>
    <p:extLst>
      <p:ext uri="{BB962C8B-B14F-4D97-AF65-F5344CB8AC3E}">
        <p14:creationId xmlns:p14="http://schemas.microsoft.com/office/powerpoint/2010/main" val="29969944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Hydrography and Cartography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114520501"/>
              </p:ext>
            </p:extLst>
          </p:nvPr>
        </p:nvGraphicFramePr>
        <p:xfrm>
          <a:off x="51753" y="1905000"/>
          <a:ext cx="8795887" cy="4500838"/>
        </p:xfrm>
        <a:graphic>
          <a:graphicData uri="http://schemas.openxmlformats.org/drawingml/2006/table">
            <a:tbl>
              <a:tblPr firstRow="1" firstCol="1" bandRow="1">
                <a:tableStyleId>{5C22544A-7EE6-4342-B048-85BDC9FD1C3A}</a:tableStyleId>
              </a:tblPr>
              <a:tblGrid>
                <a:gridCol w="879588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Hydrography</a:t>
                      </a:r>
                      <a:r>
                        <a:rPr lang="en-US" sz="1600" u="none" dirty="0">
                          <a:solidFill>
                            <a:schemeClr val="tx1"/>
                          </a:solidFill>
                          <a:effectLst/>
                          <a:latin typeface="Times New Roman" panose="02020603050405020304" pitchFamily="18" charset="0"/>
                          <a:ea typeface="Times New Roman" panose="02020603050405020304" pitchFamily="18" charset="0"/>
                        </a:rPr>
                        <a:t>-The science of the measurement and description of the features which affect marine navigation, including water depths, shorelines, tides, currents, bottom type and undersea obstructions.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Cartography</a:t>
                      </a:r>
                      <a:r>
                        <a:rPr lang="en-US" sz="1600" u="none" dirty="0">
                          <a:solidFill>
                            <a:schemeClr val="tx1"/>
                          </a:solidFill>
                          <a:effectLst/>
                          <a:latin typeface="Times New Roman" panose="02020603050405020304" pitchFamily="18" charset="0"/>
                          <a:ea typeface="Times New Roman" panose="02020603050405020304" pitchFamily="18" charset="0"/>
                        </a:rPr>
                        <a:t>-Transforms the scientific data taken by hydrography and converts it into a usable chart. This is the ultimate end of nautical chart </a:t>
                      </a: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production.</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-These scientific processes lay the foundation for how </a:t>
                      </a: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we develop the nautical charts we use today.</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-Geodesy is critical to cartography, as it determines the</a:t>
                      </a: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datum needed to create a nautical chart that is aligned</a:t>
                      </a: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with the applicable navigation systems.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-How does hydrography factor in?</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5" name="Picture 4" descr="A person reading a book&#10;&#10;Description automatically generated with low confidence">
            <a:extLst>
              <a:ext uri="{FF2B5EF4-FFF2-40B4-BE49-F238E27FC236}">
                <a16:creationId xmlns:a16="http://schemas.microsoft.com/office/drawing/2014/main" id="{2FB38997-87BD-DA61-E6FD-674E8C697B55}"/>
              </a:ext>
            </a:extLst>
          </p:cNvPr>
          <p:cNvPicPr>
            <a:picLocks noChangeAspect="1"/>
          </p:cNvPicPr>
          <p:nvPr/>
        </p:nvPicPr>
        <p:blipFill>
          <a:blip r:embed="rId5"/>
          <a:stretch>
            <a:fillRect/>
          </a:stretch>
        </p:blipFill>
        <p:spPr>
          <a:xfrm>
            <a:off x="5029200" y="3276600"/>
            <a:ext cx="3771380" cy="3025379"/>
          </a:xfrm>
          <a:prstGeom prst="rect">
            <a:avLst/>
          </a:prstGeom>
        </p:spPr>
      </p:pic>
    </p:spTree>
    <p:extLst>
      <p:ext uri="{BB962C8B-B14F-4D97-AF65-F5344CB8AC3E}">
        <p14:creationId xmlns:p14="http://schemas.microsoft.com/office/powerpoint/2010/main" val="182916530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Hydrographic </a:t>
            </a:r>
          </a:p>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Surveys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26894" y="1962240"/>
            <a:ext cx="8686800" cy="4247317"/>
          </a:xfrm>
          <a:prstGeom prst="rect">
            <a:avLst/>
          </a:prstGeom>
          <a:noFill/>
        </p:spPr>
        <p:txBody>
          <a:bodyPr wrap="square" rtlCol="0">
            <a:spAutoFit/>
          </a:bodyPr>
          <a:lstStyle/>
          <a:p>
            <a:pPr algn="l"/>
            <a:r>
              <a:rPr lang="en-US" sz="1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All nautical charts contain depth information that supports navigation.</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-We have to know the depth of the water to safely navigate!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-Hydrographic Offices collect information from a wide variety of sources.</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Ship Reports on water depth</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Lead Line</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Wire Drag</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Echosounders (Single and Multi-beam)</a:t>
            </a:r>
          </a:p>
          <a:p>
            <a:pPr marL="342900" indent="-342900" algn="l">
              <a:buFont typeface="+mj-lt"/>
              <a:buAutoNum type="arabicPeriod"/>
            </a:pPr>
            <a:r>
              <a:rPr lang="en-US" sz="1800" dirty="0">
                <a:latin typeface="Times New Roman" panose="02020603050405020304" pitchFamily="18" charset="0"/>
                <a:cs typeface="Times New Roman" panose="02020603050405020304" pitchFamily="18" charset="0"/>
              </a:rPr>
              <a:t>Bathymetric LIDAR</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-Hydrographers must first identify an area to be surveyed, determine the best method, and then the time it will take.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-Why does time matter?</a:t>
            </a:r>
          </a:p>
        </p:txBody>
      </p:sp>
    </p:spTree>
    <p:extLst>
      <p:ext uri="{BB962C8B-B14F-4D97-AF65-F5344CB8AC3E}">
        <p14:creationId xmlns:p14="http://schemas.microsoft.com/office/powerpoint/2010/main" val="98677576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Lead Lines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149519126"/>
              </p:ext>
            </p:extLst>
          </p:nvPr>
        </p:nvGraphicFramePr>
        <p:xfrm>
          <a:off x="51753" y="1905000"/>
          <a:ext cx="4825047" cy="4500838"/>
        </p:xfrm>
        <a:graphic>
          <a:graphicData uri="http://schemas.openxmlformats.org/drawingml/2006/table">
            <a:tbl>
              <a:tblPr firstRow="1" firstCol="1" bandRow="1">
                <a:tableStyleId>{5C22544A-7EE6-4342-B048-85BDC9FD1C3A}</a:tableStyleId>
              </a:tblPr>
              <a:tblGrid>
                <a:gridCol w="48250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-The Lead Line (pronounced like the periodic element)-</a:t>
                      </a:r>
                      <a:r>
                        <a:rPr lang="en-US" sz="1600" u="none" dirty="0">
                          <a:solidFill>
                            <a:schemeClr val="tx1"/>
                          </a:solidFill>
                          <a:effectLst/>
                          <a:latin typeface="Times New Roman" panose="02020603050405020304" pitchFamily="18" charset="0"/>
                          <a:ea typeface="Times New Roman" panose="02020603050405020304" pitchFamily="18" charset="0"/>
                        </a:rPr>
                        <a:t>is a device consisting of a marked line with a lead weight attached to one end.</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-The line is set at marked intervals in a way that allows quick depth determination.</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-The end may be wax or some other tractive substance to determine bottom type.</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-Probably the oldest hydrographic method, but still</a:t>
                      </a: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useful for determining depths along pier, determining bottom type and for grounding investigations.</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DDB6BEA4-9EA4-4B3A-8484-4E5FA46BF33B}"/>
              </a:ext>
            </a:extLst>
          </p:cNvPr>
          <p:cNvPicPr>
            <a:picLocks noChangeAspect="1"/>
          </p:cNvPicPr>
          <p:nvPr/>
        </p:nvPicPr>
        <p:blipFill rotWithShape="1">
          <a:blip r:embed="rId5"/>
          <a:srcRect l="66667" t="11482" r="18332" b="67778"/>
          <a:stretch/>
        </p:blipFill>
        <p:spPr>
          <a:xfrm>
            <a:off x="4572000" y="2590800"/>
            <a:ext cx="4506686" cy="1752600"/>
          </a:xfrm>
          <a:prstGeom prst="rect">
            <a:avLst/>
          </a:prstGeom>
        </p:spPr>
      </p:pic>
    </p:spTree>
    <p:extLst>
      <p:ext uri="{BB962C8B-B14F-4D97-AF65-F5344CB8AC3E}">
        <p14:creationId xmlns:p14="http://schemas.microsoft.com/office/powerpoint/2010/main" val="92009419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Wire Drag</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733572517"/>
              </p:ext>
            </p:extLst>
          </p:nvPr>
        </p:nvGraphicFramePr>
        <p:xfrm>
          <a:off x="51753" y="1747562"/>
          <a:ext cx="9078800" cy="4500838"/>
        </p:xfrm>
        <a:graphic>
          <a:graphicData uri="http://schemas.openxmlformats.org/drawingml/2006/table">
            <a:tbl>
              <a:tblPr firstRow="1" firstCol="1" bandRow="1">
                <a:tableStyleId>{5C22544A-7EE6-4342-B048-85BDC9FD1C3A}</a:tableStyleId>
              </a:tblPr>
              <a:tblGrid>
                <a:gridCol w="907880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a:t>
                      </a:r>
                      <a:r>
                        <a:rPr lang="en-US" sz="1400" b="1" u="none" dirty="0">
                          <a:solidFill>
                            <a:schemeClr val="tx1"/>
                          </a:solidFill>
                          <a:effectLst/>
                          <a:latin typeface="Times New Roman" panose="02020603050405020304" pitchFamily="18" charset="0"/>
                          <a:ea typeface="Times New Roman" panose="02020603050405020304" pitchFamily="18" charset="0"/>
                        </a:rPr>
                        <a:t>The </a:t>
                      </a:r>
                      <a:r>
                        <a:rPr lang="en-US" sz="1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Wire Drag</a:t>
                      </a:r>
                      <a:r>
                        <a:rPr lang="en-US" sz="1400" b="1" u="none" dirty="0">
                          <a:solidFill>
                            <a:schemeClr val="tx1"/>
                          </a:solidFill>
                          <a:effectLst/>
                          <a:latin typeface="Times New Roman" panose="02020603050405020304" pitchFamily="18" charset="0"/>
                          <a:ea typeface="Times New Roman" panose="02020603050405020304" pitchFamily="18" charset="0"/>
                        </a:rPr>
                        <a:t>, like the lead line, has been used for a long time. </a:t>
                      </a:r>
                      <a:r>
                        <a:rPr lang="en-US" sz="1400" u="none" dirty="0">
                          <a:solidFill>
                            <a:schemeClr val="tx1"/>
                          </a:solidFill>
                          <a:effectLst/>
                          <a:latin typeface="Times New Roman" panose="02020603050405020304" pitchFamily="18" charset="0"/>
                          <a:ea typeface="Times New Roman" panose="02020603050405020304" pitchFamily="18" charset="0"/>
                        </a:rPr>
                        <a:t>Designed to detect submerged features such as wrecks, rocks and obstructions in nearshore areas where under keel clearance is critical</a:t>
                      </a:r>
                    </a:p>
                    <a:p>
                      <a:pPr marL="0" marR="0" hangingPunct="0">
                        <a:spcBef>
                          <a:spcPts val="0"/>
                        </a:spcBef>
                        <a:spcAft>
                          <a:spcPts val="0"/>
                        </a:spcAft>
                      </a:pPr>
                      <a:endParaRPr lang="en-US" sz="14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-The operating principle is simple; two vessels, a given distance apart, move in the same direction dragging a wire between them that has been set to a predetermined depth. If an obstacle is encountered, it will strike the wire.</a:t>
                      </a:r>
                    </a:p>
                    <a:p>
                      <a:pPr marL="0" marR="0" hangingPunct="0">
                        <a:spcBef>
                          <a:spcPts val="0"/>
                        </a:spcBef>
                        <a:spcAft>
                          <a:spcPts val="0"/>
                        </a:spcAft>
                      </a:pPr>
                      <a:endParaRPr lang="en-US" sz="14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-The surveyors can then raise the wire to determine the least depth of the feature. In this manner, an area can be confidently verified, or 'swept' as free of hazards to a minimum depth. The exact nature and relief of the seafloor is not known, but the surveyors have physically verified that nothing exceeds the least depth of the wire.</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5CBF6D5D-9F4C-4DB0-816B-FBCA36C27B62}"/>
              </a:ext>
            </a:extLst>
          </p:cNvPr>
          <p:cNvPicPr>
            <a:picLocks noChangeAspect="1"/>
          </p:cNvPicPr>
          <p:nvPr/>
        </p:nvPicPr>
        <p:blipFill rotWithShape="1">
          <a:blip r:embed="rId5"/>
          <a:srcRect l="67196" t="21117" r="18332" b="58179"/>
          <a:stretch/>
        </p:blipFill>
        <p:spPr>
          <a:xfrm>
            <a:off x="1266234" y="3810000"/>
            <a:ext cx="6584638" cy="2649530"/>
          </a:xfrm>
          <a:prstGeom prst="rect">
            <a:avLst/>
          </a:prstGeom>
        </p:spPr>
      </p:pic>
    </p:spTree>
    <p:extLst>
      <p:ext uri="{BB962C8B-B14F-4D97-AF65-F5344CB8AC3E}">
        <p14:creationId xmlns:p14="http://schemas.microsoft.com/office/powerpoint/2010/main" val="418034974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044243675"/>
              </p:ext>
            </p:extLst>
          </p:nvPr>
        </p:nvGraphicFramePr>
        <p:xfrm>
          <a:off x="362018" y="2100894"/>
          <a:ext cx="8781982" cy="438912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Echosounders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39464904"/>
              </p:ext>
            </p:extLst>
          </p:nvPr>
        </p:nvGraphicFramePr>
        <p:xfrm>
          <a:off x="51753" y="1752600"/>
          <a:ext cx="4825047" cy="4876800"/>
        </p:xfrm>
        <a:graphic>
          <a:graphicData uri="http://schemas.openxmlformats.org/drawingml/2006/table">
            <a:tbl>
              <a:tblPr firstRow="1" firstCol="1" bandRow="1">
                <a:tableStyleId>{5C22544A-7EE6-4342-B048-85BDC9FD1C3A}</a:tableStyleId>
              </a:tblPr>
              <a:tblGrid>
                <a:gridCol w="48250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-Echosounders </a:t>
                      </a:r>
                      <a:r>
                        <a:rPr lang="en-US" sz="1600" u="none" dirty="0">
                          <a:solidFill>
                            <a:schemeClr val="tx1"/>
                          </a:solidFill>
                          <a:effectLst/>
                          <a:latin typeface="Times New Roman" panose="02020603050405020304" pitchFamily="18" charset="0"/>
                          <a:ea typeface="Times New Roman" panose="02020603050405020304" pitchFamily="18" charset="0"/>
                        </a:rPr>
                        <a:t>were developed in the 1920s.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-Determines depth by measuring the time it takes a pulse of sound to travel from source, to seabed and back to source.</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-Device, called transducer, is usually mounted on the keel of a vessel.</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-Single Beam echosounder sends out a single pulse.</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-Multi-beam echosounder works by sending out</a:t>
                      </a: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many individual sonar pings, at a rate of many pulses per second, in a wide swath on either side of the vessel.</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-High frequency, high resolution best for coastal.</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-Low frequency, low resolution best for open ocean.</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0B25E3A2-4118-409A-BAB9-25446BE71A8A}"/>
              </a:ext>
            </a:extLst>
          </p:cNvPr>
          <p:cNvPicPr>
            <a:picLocks noChangeAspect="1"/>
          </p:cNvPicPr>
          <p:nvPr/>
        </p:nvPicPr>
        <p:blipFill rotWithShape="1">
          <a:blip r:embed="rId5"/>
          <a:srcRect l="65622" t="26982" r="19378" b="41629"/>
          <a:stretch/>
        </p:blipFill>
        <p:spPr>
          <a:xfrm>
            <a:off x="5029200" y="2438400"/>
            <a:ext cx="3884199" cy="2286000"/>
          </a:xfrm>
          <a:prstGeom prst="rect">
            <a:avLst/>
          </a:prstGeom>
        </p:spPr>
      </p:pic>
    </p:spTree>
    <p:extLst>
      <p:ext uri="{BB962C8B-B14F-4D97-AF65-F5344CB8AC3E}">
        <p14:creationId xmlns:p14="http://schemas.microsoft.com/office/powerpoint/2010/main" val="215553356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Bathymetric LIDAR</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623855644"/>
              </p:ext>
            </p:extLst>
          </p:nvPr>
        </p:nvGraphicFramePr>
        <p:xfrm>
          <a:off x="51753" y="1747562"/>
          <a:ext cx="4825051" cy="4500838"/>
        </p:xfrm>
        <a:graphic>
          <a:graphicData uri="http://schemas.openxmlformats.org/drawingml/2006/table">
            <a:tbl>
              <a:tblPr firstRow="1" firstCol="1" bandRow="1">
                <a:tableStyleId>{5C22544A-7EE6-4342-B048-85BDC9FD1C3A}</a:tableStyleId>
              </a:tblPr>
              <a:tblGrid>
                <a:gridCol w="4825051">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a:t>
                      </a: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Bathymetric LIDAR (Light Detection and Ranging)-</a:t>
                      </a:r>
                      <a:r>
                        <a:rPr lang="en-US" sz="1600" b="1" u="none" dirty="0">
                          <a:solidFill>
                            <a:schemeClr val="tx1"/>
                          </a:solidFill>
                          <a:effectLst/>
                          <a:latin typeface="Times New Roman" panose="02020603050405020304" pitchFamily="18" charset="0"/>
                          <a:ea typeface="Times New Roman" panose="02020603050405020304" pitchFamily="18" charset="0"/>
                        </a:rPr>
                        <a:t>uses laser transmitters to conduct hydrographic surveys from aircrafts.</a:t>
                      </a:r>
                      <a:endPar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-Ideal for areas hazardous to traditional survey vessels (rocks, shoals, obstructions, </a:t>
                      </a:r>
                      <a:r>
                        <a:rPr lang="en-US" sz="1600" u="none" dirty="0" err="1">
                          <a:solidFill>
                            <a:schemeClr val="tx1"/>
                          </a:solidFill>
                          <a:effectLst/>
                          <a:latin typeface="Times New Roman" panose="02020603050405020304" pitchFamily="18" charset="0"/>
                          <a:ea typeface="Times New Roman" panose="02020603050405020304" pitchFamily="18" charset="0"/>
                        </a:rPr>
                        <a:t>etc</a:t>
                      </a:r>
                      <a:r>
                        <a:rPr lang="en-US" sz="1600" u="none" dirty="0">
                          <a:solidFill>
                            <a:schemeClr val="tx1"/>
                          </a:solidFill>
                          <a:effectLst/>
                          <a:latin typeface="Times New Roman" panose="02020603050405020304" pitchFamily="18" charset="0"/>
                          <a:ea typeface="Times New Roman" panose="02020603050405020304" pitchFamily="18" charset="0"/>
                        </a:rPr>
                        <a:t>).</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-Sensors are mounted on bottom of aircraft and transmit lasers on two bands, one for sea bed detection and one for sea surface detection.</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-Difference between the two determines depth of water!</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-Limited by the strength of the lasers and clarity of the water.</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C7A4648B-E3EA-42D4-935A-D07B52207731}"/>
              </a:ext>
            </a:extLst>
          </p:cNvPr>
          <p:cNvPicPr>
            <a:picLocks noChangeAspect="1"/>
          </p:cNvPicPr>
          <p:nvPr/>
        </p:nvPicPr>
        <p:blipFill rotWithShape="1">
          <a:blip r:embed="rId5"/>
          <a:srcRect l="66667" t="26296" r="18332" b="42275"/>
          <a:stretch/>
        </p:blipFill>
        <p:spPr>
          <a:xfrm>
            <a:off x="4853014" y="2362200"/>
            <a:ext cx="4267196" cy="2514600"/>
          </a:xfrm>
          <a:prstGeom prst="rect">
            <a:avLst/>
          </a:prstGeom>
        </p:spPr>
      </p:pic>
    </p:spTree>
    <p:extLst>
      <p:ext uri="{BB962C8B-B14F-4D97-AF65-F5344CB8AC3E}">
        <p14:creationId xmlns:p14="http://schemas.microsoft.com/office/powerpoint/2010/main" val="255452307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Processing Hydrographic Data</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019307070"/>
              </p:ext>
            </p:extLst>
          </p:nvPr>
        </p:nvGraphicFramePr>
        <p:xfrm>
          <a:off x="51753" y="1747562"/>
          <a:ext cx="8863647" cy="4500838"/>
        </p:xfrm>
        <a:graphic>
          <a:graphicData uri="http://schemas.openxmlformats.org/drawingml/2006/table">
            <a:tbl>
              <a:tblPr firstRow="1" firstCol="1" bandRow="1">
                <a:tableStyleId>{5C22544A-7EE6-4342-B048-85BDC9FD1C3A}</a:tableStyleId>
              </a:tblPr>
              <a:tblGrid>
                <a:gridCol w="8863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-Hydrographic offices keep survey data and incorporate into nautical charts.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-Data is evaluated to determine the degree of accuracy or uncertainty in measurements, otherwise called </a:t>
                      </a: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confidence</a:t>
                      </a:r>
                      <a:r>
                        <a:rPr lang="en-US" sz="1600" u="none" dirty="0">
                          <a:solidFill>
                            <a:schemeClr val="tx1"/>
                          </a:solidFill>
                          <a:effectLst/>
                          <a:latin typeface="Times New Roman" panose="02020603050405020304" pitchFamily="18" charset="0"/>
                          <a:ea typeface="Times New Roman" panose="02020603050405020304" pitchFamily="18" charset="0"/>
                        </a:rPr>
                        <a:t>.</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-This information is relayed to mariners through source diagram, chart note, Zone of Confidence Diagram, or a layer in digital charts.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-Category Zones of Confidence (CATZOC)</a:t>
                      </a:r>
                      <a:r>
                        <a:rPr lang="en-US" sz="1600" i="0" u="none" dirty="0">
                          <a:solidFill>
                            <a:schemeClr val="tx1"/>
                          </a:solidFill>
                          <a:effectLst/>
                          <a:latin typeface="Times New Roman" panose="02020603050405020304" pitchFamily="18" charset="0"/>
                          <a:ea typeface="Times New Roman" panose="02020603050405020304" pitchFamily="18" charset="0"/>
                        </a:rPr>
                        <a:t> provide information about the quality and coverage of cartographic data in the area.</a:t>
                      </a:r>
                    </a:p>
                    <a:p>
                      <a:pPr marL="0" marR="0" hangingPunct="0">
                        <a:spcBef>
                          <a:spcPts val="0"/>
                        </a:spcBef>
                        <a:spcAft>
                          <a:spcPts val="0"/>
                        </a:spcAft>
                      </a:pPr>
                      <a:endParaRPr lang="en-US" sz="16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i="0" u="none" dirty="0">
                          <a:solidFill>
                            <a:schemeClr val="tx1"/>
                          </a:solidFill>
                          <a:effectLst/>
                          <a:latin typeface="Times New Roman" panose="02020603050405020304" pitchFamily="18" charset="0"/>
                          <a:ea typeface="Times New Roman" panose="02020603050405020304" pitchFamily="18" charset="0"/>
                        </a:rPr>
                        <a:t>-Developed by member nations in conjunction with IMO.</a:t>
                      </a:r>
                    </a:p>
                    <a:p>
                      <a:pPr marL="0" marR="0" hangingPunct="0">
                        <a:spcBef>
                          <a:spcPts val="0"/>
                        </a:spcBef>
                        <a:spcAft>
                          <a:spcPts val="0"/>
                        </a:spcAft>
                      </a:pPr>
                      <a:endParaRPr lang="en-US" sz="16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i="0" u="none" dirty="0">
                          <a:solidFill>
                            <a:schemeClr val="tx1"/>
                          </a:solidFill>
                          <a:effectLst/>
                          <a:latin typeface="Times New Roman" panose="02020603050405020304" pitchFamily="18" charset="0"/>
                          <a:ea typeface="Times New Roman" panose="02020603050405020304" pitchFamily="18" charset="0"/>
                        </a:rPr>
                        <a:t>-Criteria based on position accuracy, depth accuracy, seafloor coverage, and survey characteristics.</a:t>
                      </a:r>
                    </a:p>
                    <a:p>
                      <a:pPr marL="0" marR="0" hangingPunct="0">
                        <a:spcBef>
                          <a:spcPts val="0"/>
                        </a:spcBef>
                        <a:spcAft>
                          <a:spcPts val="0"/>
                        </a:spcAft>
                      </a:pPr>
                      <a:endParaRPr lang="en-US" sz="16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i="0" u="none" dirty="0">
                          <a:solidFill>
                            <a:schemeClr val="tx1"/>
                          </a:solidFill>
                          <a:effectLst/>
                          <a:latin typeface="Times New Roman" panose="02020603050405020304" pitchFamily="18" charset="0"/>
                          <a:ea typeface="Times New Roman" panose="02020603050405020304" pitchFamily="18" charset="0"/>
                        </a:rPr>
                        <a:t>-It cover six types, ranging from full seafloor coverage with significant feature detection to poor or unassessed areas.</a:t>
                      </a:r>
                      <a:endParaRPr lang="en-US" sz="16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9508095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CATZOC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98333219"/>
              </p:ext>
            </p:extLst>
          </p:nvPr>
        </p:nvGraphicFramePr>
        <p:xfrm>
          <a:off x="51753" y="1747562"/>
          <a:ext cx="2615247" cy="4500838"/>
        </p:xfrm>
        <a:graphic>
          <a:graphicData uri="http://schemas.openxmlformats.org/drawingml/2006/table">
            <a:tbl>
              <a:tblPr firstRow="1" firstCol="1" bandRow="1">
                <a:tableStyleId>{5C22544A-7EE6-4342-B048-85BDC9FD1C3A}</a:tableStyleId>
              </a:tblPr>
              <a:tblGrid>
                <a:gridCol w="2615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-If a nautical chart has a ZOC diagram or an ENC has a CATZOC layer, the navigator can make sound navigation decisions.</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-Make sure to check your charts to verify any ZOC discrepancies!</a:t>
                      </a:r>
                    </a:p>
                    <a:p>
                      <a:pPr marL="0" marR="0" hangingPunct="0">
                        <a:spcBef>
                          <a:spcPts val="0"/>
                        </a:spcBef>
                        <a:spcAft>
                          <a:spcPts val="0"/>
                        </a:spcAft>
                      </a:pPr>
                      <a:endParaRPr lang="en-US" sz="16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8B6C6A26-6AE1-4B40-A079-DA8B033399BE}"/>
              </a:ext>
            </a:extLst>
          </p:cNvPr>
          <p:cNvPicPr>
            <a:picLocks noChangeAspect="1"/>
          </p:cNvPicPr>
          <p:nvPr/>
        </p:nvPicPr>
        <p:blipFill rotWithShape="1">
          <a:blip r:embed="rId5"/>
          <a:srcRect l="66667" t="14445" r="18332" b="54762"/>
          <a:stretch/>
        </p:blipFill>
        <p:spPr>
          <a:xfrm>
            <a:off x="2769765" y="1798160"/>
            <a:ext cx="3810000" cy="2199821"/>
          </a:xfrm>
          <a:prstGeom prst="rect">
            <a:avLst/>
          </a:prstGeom>
        </p:spPr>
      </p:pic>
      <p:pic>
        <p:nvPicPr>
          <p:cNvPr id="4" name="Picture 3">
            <a:extLst>
              <a:ext uri="{FF2B5EF4-FFF2-40B4-BE49-F238E27FC236}">
                <a16:creationId xmlns:a16="http://schemas.microsoft.com/office/drawing/2014/main" id="{1F3A8DE1-A205-432F-9DBD-0A1FE273ADCF}"/>
              </a:ext>
            </a:extLst>
          </p:cNvPr>
          <p:cNvPicPr>
            <a:picLocks noChangeAspect="1"/>
          </p:cNvPicPr>
          <p:nvPr/>
        </p:nvPicPr>
        <p:blipFill rotWithShape="1">
          <a:blip r:embed="rId6"/>
          <a:srcRect l="65834" t="33312" r="18332" b="30504"/>
          <a:stretch/>
        </p:blipFill>
        <p:spPr>
          <a:xfrm>
            <a:off x="5029200" y="3886201"/>
            <a:ext cx="3675182" cy="2362200"/>
          </a:xfrm>
          <a:prstGeom prst="rect">
            <a:avLst/>
          </a:prstGeom>
        </p:spPr>
      </p:pic>
    </p:spTree>
    <p:extLst>
      <p:ext uri="{BB962C8B-B14F-4D97-AF65-F5344CB8AC3E}">
        <p14:creationId xmlns:p14="http://schemas.microsoft.com/office/powerpoint/2010/main" val="168755789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CATZOC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9D2037-FB15-4F47-BB86-8CCCA188A614}"/>
              </a:ext>
            </a:extLst>
          </p:cNvPr>
          <p:cNvPicPr>
            <a:picLocks noChangeAspect="1"/>
          </p:cNvPicPr>
          <p:nvPr/>
        </p:nvPicPr>
        <p:blipFill rotWithShape="1">
          <a:blip r:embed="rId5">
            <a:extLst>
              <a:ext uri="{28A0092B-C50C-407E-A947-70E740481C1C}">
                <a14:useLocalDpi xmlns:a14="http://schemas.microsoft.com/office/drawing/2010/main" val="0"/>
              </a:ext>
            </a:extLst>
          </a:blip>
          <a:srcRect l="25411" r="31848"/>
          <a:stretch/>
        </p:blipFill>
        <p:spPr>
          <a:xfrm>
            <a:off x="356823" y="1390626"/>
            <a:ext cx="3886200" cy="5140990"/>
          </a:xfrm>
          <a:prstGeom prst="rect">
            <a:avLst/>
          </a:prstGeom>
        </p:spPr>
      </p:pic>
      <p:pic>
        <p:nvPicPr>
          <p:cNvPr id="15" name="Picture 14">
            <a:extLst>
              <a:ext uri="{FF2B5EF4-FFF2-40B4-BE49-F238E27FC236}">
                <a16:creationId xmlns:a16="http://schemas.microsoft.com/office/drawing/2014/main" id="{D7D9927F-647B-48A0-9C43-80C05F663CC6}"/>
              </a:ext>
            </a:extLst>
          </p:cNvPr>
          <p:cNvPicPr>
            <a:picLocks noChangeAspect="1"/>
          </p:cNvPicPr>
          <p:nvPr/>
        </p:nvPicPr>
        <p:blipFill rotWithShape="1">
          <a:blip r:embed="rId6">
            <a:extLst>
              <a:ext uri="{28A0092B-C50C-407E-A947-70E740481C1C}">
                <a14:useLocalDpi xmlns:a14="http://schemas.microsoft.com/office/drawing/2010/main" val="0"/>
              </a:ext>
            </a:extLst>
          </a:blip>
          <a:srcRect l="60506"/>
          <a:stretch/>
        </p:blipFill>
        <p:spPr>
          <a:xfrm>
            <a:off x="4977559" y="1306938"/>
            <a:ext cx="3633041" cy="5174479"/>
          </a:xfrm>
          <a:prstGeom prst="rect">
            <a:avLst/>
          </a:prstGeom>
        </p:spPr>
      </p:pic>
    </p:spTree>
    <p:extLst>
      <p:ext uri="{BB962C8B-B14F-4D97-AF65-F5344CB8AC3E}">
        <p14:creationId xmlns:p14="http://schemas.microsoft.com/office/powerpoint/2010/main" val="34995131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BREAK (10 minutes)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m3d="http://schemas.microsoft.com/office/drawing/2017/model3d">
        <mc:Choice Requires="am3d">
          <p:graphicFrame>
            <p:nvGraphicFramePr>
              <p:cNvPr id="4" name="3D Model 3" descr="Sleepy Face Emoji">
                <a:extLst>
                  <a:ext uri="{FF2B5EF4-FFF2-40B4-BE49-F238E27FC236}">
                    <a16:creationId xmlns:a16="http://schemas.microsoft.com/office/drawing/2014/main" id="{42F53C87-00C6-403C-BCBC-53EB2FCE5DAD}"/>
                  </a:ext>
                </a:extLst>
              </p:cNvPr>
              <p:cNvGraphicFramePr>
                <a:graphicFrameLocks noChangeAspect="1"/>
              </p:cNvGraphicFramePr>
              <p:nvPr>
                <p:extLst>
                  <p:ext uri="{D42A27DB-BD31-4B8C-83A1-F6EECF244321}">
                    <p14:modId xmlns:p14="http://schemas.microsoft.com/office/powerpoint/2010/main" val="1930367417"/>
                  </p:ext>
                </p:extLst>
              </p:nvPr>
            </p:nvGraphicFramePr>
            <p:xfrm>
              <a:off x="2708457" y="2226547"/>
              <a:ext cx="3723160" cy="3323230"/>
            </p:xfrm>
            <a:graphic>
              <a:graphicData uri="http://schemas.microsoft.com/office/drawing/2017/model3d">
                <am3d:model3d r:embed="rId5">
                  <am3d:spPr>
                    <a:xfrm>
                      <a:off x="0" y="0"/>
                      <a:ext cx="3723160" cy="3323230"/>
                    </a:xfrm>
                    <a:prstGeom prst="rect">
                      <a:avLst/>
                    </a:prstGeom>
                  </am3d:spPr>
                  <am3d:camera>
                    <am3d:pos x="0" y="0" z="75345336"/>
                    <am3d:up dx="0" dy="36000000" dz="0"/>
                    <am3d:lookAt x="0" y="0" z="0"/>
                    <am3d:perspective fov="2700000"/>
                  </am3d:camera>
                  <am3d:trans>
                    <am3d:meterPerModelUnit n="84314" d="1000000"/>
                    <am3d:preTrans dx="0" dy="-15935353" dz="-2080498"/>
                    <am3d:scale>
                      <am3d:sx n="1000000" d="1000000"/>
                      <am3d:sy n="1000000" d="1000000"/>
                      <am3d:sz n="1000000" d="1000000"/>
                    </am3d:scale>
                    <am3d:rot ax="77006" ay="787308" az="17485"/>
                    <am3d:postTrans dx="0" dy="0" dz="0"/>
                  </am3d:trans>
                  <am3d:raster rName="Office3DRenderer" rVer="16.0.8326">
                    <am3d:blip r:embed="rId6"/>
                  </am3d:raster>
                  <am3d:objViewport viewportSz="63703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Sleepy Face Emoji">
                <a:extLst>
                  <a:ext uri="{FF2B5EF4-FFF2-40B4-BE49-F238E27FC236}">
                    <a16:creationId xmlns:a16="http://schemas.microsoft.com/office/drawing/2014/main" id="{42F53C87-00C6-403C-BCBC-53EB2FCE5DAD}"/>
                  </a:ext>
                </a:extLst>
              </p:cNvPr>
              <p:cNvPicPr>
                <a:picLocks noGrp="1" noRot="1" noChangeAspect="1" noMove="1" noResize="1" noEditPoints="1" noAdjustHandles="1" noChangeArrowheads="1" noChangeShapeType="1" noCrop="1"/>
              </p:cNvPicPr>
              <p:nvPr/>
            </p:nvPicPr>
            <p:blipFill>
              <a:blip r:embed="rId7"/>
              <a:stretch>
                <a:fillRect/>
              </a:stretch>
            </p:blipFill>
            <p:spPr>
              <a:xfrm>
                <a:off x="2708457" y="2226547"/>
                <a:ext cx="3723160" cy="3323230"/>
              </a:xfrm>
              <a:prstGeom prst="rect">
                <a:avLst/>
              </a:prstGeom>
            </p:spPr>
          </p:pic>
        </mc:Fallback>
      </mc:AlternateContent>
    </p:spTree>
    <p:extLst>
      <p:ext uri="{BB962C8B-B14F-4D97-AF65-F5344CB8AC3E}">
        <p14:creationId xmlns:p14="http://schemas.microsoft.com/office/powerpoint/2010/main" val="5474004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Nautical Chart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8A167FB-0ECA-4848-ACE8-C0B997114A47}"/>
              </a:ext>
            </a:extLst>
          </p:cNvPr>
          <p:cNvPicPr>
            <a:picLocks noChangeAspect="1"/>
          </p:cNvPicPr>
          <p:nvPr/>
        </p:nvPicPr>
        <p:blipFill rotWithShape="1">
          <a:blip r:embed="rId5"/>
          <a:srcRect l="65362" t="11482" r="16305" b="3333"/>
          <a:stretch/>
        </p:blipFill>
        <p:spPr>
          <a:xfrm>
            <a:off x="5790930" y="1685366"/>
            <a:ext cx="3309967" cy="4325526"/>
          </a:xfrm>
          <a:prstGeom prst="rect">
            <a:avLst/>
          </a:prstGeom>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5597599" cy="4308872"/>
          </a:xfrm>
          <a:prstGeom prst="rect">
            <a:avLst/>
          </a:prstGeom>
        </p:spPr>
        <p:txBody>
          <a:bodyPr wrap="square">
            <a:spAutoFit/>
          </a:bodyPr>
          <a:lstStyle/>
          <a:p>
            <a:pPr algn="just">
              <a:spcBef>
                <a:spcPts val="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-Representation of a portion of the Earth’s spherical surface;</a:t>
            </a:r>
          </a:p>
          <a:p>
            <a:pPr algn="just">
              <a:spcBef>
                <a:spcPts val="100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-Are</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a:solidFill>
                  <a:srgbClr val="000000"/>
                </a:solidFill>
                <a:latin typeface="Times New Roman" panose="02020603050405020304" pitchFamily="18" charset="0"/>
                <a:cs typeface="Times New Roman" panose="02020603050405020304" pitchFamily="18" charset="0"/>
              </a:rPr>
              <a:t>produced in different ways for different purposes;</a:t>
            </a:r>
          </a:p>
          <a:p>
            <a:pPr algn="just">
              <a:spcBef>
                <a:spcPts val="100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-Because Earth is virtually round, it cannot be represented on a flat piece of paper without introducing some degree of distortion; and</a:t>
            </a:r>
          </a:p>
          <a:p>
            <a:pPr algn="just">
              <a:spcBef>
                <a:spcPts val="100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-The properties most desirable in nautical charts are:</a:t>
            </a:r>
          </a:p>
          <a:p>
            <a:pPr marL="342900" indent="-342900" algn="just">
              <a:spcBef>
                <a:spcPts val="900"/>
              </a:spcBef>
              <a:spcAft>
                <a:spcPts val="0"/>
              </a:spcAft>
              <a:buFont typeface="+mj-lt"/>
              <a:buAutoNum type="arabicPeriod"/>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True shape of physical features </a:t>
            </a:r>
          </a:p>
          <a:p>
            <a:pPr marL="342900" indent="-342900" algn="just">
              <a:spcBef>
                <a:spcPts val="900"/>
              </a:spcBef>
              <a:spcAft>
                <a:spcPts val="0"/>
              </a:spcAft>
              <a:buFont typeface="+mj-lt"/>
              <a:buAutoNum type="arabicPeriod"/>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Areas represented in correct relative proportions</a:t>
            </a:r>
          </a:p>
          <a:p>
            <a:pPr marL="342900" indent="-342900" algn="just">
              <a:spcBef>
                <a:spcPts val="900"/>
              </a:spcBef>
              <a:spcAft>
                <a:spcPts val="0"/>
              </a:spcAft>
              <a:buFont typeface="+mj-lt"/>
              <a:buAutoNum type="arabicPeriod"/>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Correct angular relationships</a:t>
            </a:r>
          </a:p>
          <a:p>
            <a:pPr marL="342900" indent="-342900" algn="just">
              <a:spcBef>
                <a:spcPts val="900"/>
              </a:spcBef>
              <a:spcAft>
                <a:spcPts val="0"/>
              </a:spcAft>
              <a:buFont typeface="+mj-lt"/>
              <a:buAutoNum type="arabicPeriod"/>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Distances are constant everywhere on the chart</a:t>
            </a:r>
          </a:p>
          <a:p>
            <a:pPr marL="342900" indent="-342900" algn="just">
              <a:spcBef>
                <a:spcPts val="900"/>
              </a:spcBef>
              <a:spcAft>
                <a:spcPts val="0"/>
              </a:spcAft>
              <a:buFont typeface="+mj-lt"/>
              <a:buAutoNum type="arabicPeriod"/>
            </a:pP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Great circles as straight lines</a:t>
            </a:r>
          </a:p>
          <a:p>
            <a:pPr marL="342900" indent="-342900" algn="just">
              <a:spcBef>
                <a:spcPts val="900"/>
              </a:spcBef>
              <a:spcAft>
                <a:spcPts val="0"/>
              </a:spcAft>
              <a:buFont typeface="+mj-lt"/>
              <a:buAutoNum type="arabicPeriod"/>
            </a:pPr>
            <a:r>
              <a:rPr lang="en-US" sz="1800"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Rhumb</a:t>
            </a:r>
            <a:r>
              <a:rPr lang="en-US" sz="1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lines as straight lines</a:t>
            </a:r>
            <a:endPar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673567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Projections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2" name="Picture 1">
            <a:extLst>
              <a:ext uri="{FF2B5EF4-FFF2-40B4-BE49-F238E27FC236}">
                <a16:creationId xmlns:a16="http://schemas.microsoft.com/office/drawing/2014/main" id="{9FB07DBD-3131-460E-98D8-A992870721E2}"/>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trans="0" detail="0"/>
                    </a14:imgEffect>
                    <a14:imgEffect>
                      <a14:sharpenSoften amount="-9000"/>
                    </a14:imgEffect>
                    <a14:imgEffect>
                      <a14:brightnessContrast bright="27000"/>
                    </a14:imgEffect>
                  </a14:imgLayer>
                </a14:imgProps>
              </a:ext>
            </a:extLst>
          </a:blip>
          <a:stretch>
            <a:fillRect/>
          </a:stretch>
        </p:blipFill>
        <p:spPr>
          <a:xfrm>
            <a:off x="-9787" y="1732227"/>
            <a:ext cx="9144000" cy="4241409"/>
          </a:xfrm>
          <a:prstGeom prst="rect">
            <a:avLst/>
          </a:prstGeom>
          <a:effectLst/>
        </p:spPr>
      </p:pic>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517122912"/>
              </p:ext>
            </p:extLst>
          </p:nvPr>
        </p:nvGraphicFramePr>
        <p:xfrm>
          <a:off x="51753" y="1747562"/>
          <a:ext cx="8863647" cy="4998720"/>
        </p:xfrm>
        <a:graphic>
          <a:graphicData uri="http://schemas.openxmlformats.org/drawingml/2006/table">
            <a:tbl>
              <a:tblPr firstRow="1" firstCol="1" bandRow="1">
                <a:tableStyleId>{5C22544A-7EE6-4342-B048-85BDC9FD1C3A}</a:tableStyleId>
              </a:tblPr>
              <a:tblGrid>
                <a:gridCol w="8863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u="none" dirty="0">
                          <a:solidFill>
                            <a:schemeClr val="tx1"/>
                          </a:solidFill>
                          <a:effectLst/>
                          <a:latin typeface="Times New Roman" panose="02020603050405020304" pitchFamily="18" charset="0"/>
                          <a:ea typeface="Times New Roman" panose="02020603050405020304" pitchFamily="18" charset="0"/>
                        </a:rPr>
                        <a:t>-Cartographers can’t transfer a sphere to a flat surface without distortion.</a:t>
                      </a:r>
                    </a:p>
                    <a:p>
                      <a:pPr marL="0" marR="0" hangingPunct="0">
                        <a:spcBef>
                          <a:spcPts val="0"/>
                        </a:spcBef>
                        <a:spcAft>
                          <a:spcPts val="0"/>
                        </a:spcAft>
                      </a:pPr>
                      <a:endParaRPr lang="en-US" sz="24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u="none" dirty="0">
                          <a:solidFill>
                            <a:schemeClr val="tx1"/>
                          </a:solidFill>
                          <a:effectLst/>
                          <a:latin typeface="Times New Roman" panose="02020603050405020304" pitchFamily="18" charset="0"/>
                          <a:ea typeface="Times New Roman" panose="02020603050405020304" pitchFamily="18" charset="0"/>
                        </a:rPr>
                        <a:t>-They must project  the surface of a sphere onto a </a:t>
                      </a:r>
                      <a:r>
                        <a:rPr lang="en-US" sz="24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developable surface</a:t>
                      </a:r>
                      <a:r>
                        <a:rPr lang="en-US" sz="2400" u="none" dirty="0">
                          <a:solidFill>
                            <a:schemeClr val="tx1"/>
                          </a:solidFill>
                          <a:effectLst/>
                          <a:latin typeface="Times New Roman" panose="02020603050405020304" pitchFamily="18" charset="0"/>
                          <a:ea typeface="Times New Roman" panose="02020603050405020304" pitchFamily="18" charset="0"/>
                        </a:rPr>
                        <a:t>, or one that can be flattened to form a plane.</a:t>
                      </a:r>
                    </a:p>
                    <a:p>
                      <a:pPr marL="0" marR="0" hangingPunct="0">
                        <a:spcBef>
                          <a:spcPts val="0"/>
                        </a:spcBef>
                        <a:spcAft>
                          <a:spcPts val="0"/>
                        </a:spcAft>
                      </a:pPr>
                      <a:endParaRPr lang="en-US" sz="24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u="none" dirty="0">
                          <a:solidFill>
                            <a:schemeClr val="tx1"/>
                          </a:solidFill>
                          <a:effectLst/>
                          <a:latin typeface="Times New Roman" panose="02020603050405020304" pitchFamily="18" charset="0"/>
                          <a:ea typeface="Times New Roman" panose="02020603050405020304" pitchFamily="18" charset="0"/>
                        </a:rPr>
                        <a:t>-This process is known as chart projection.</a:t>
                      </a:r>
                    </a:p>
                    <a:p>
                      <a:pPr marL="0" marR="0" hangingPunct="0">
                        <a:spcBef>
                          <a:spcPts val="0"/>
                        </a:spcBef>
                        <a:spcAft>
                          <a:spcPts val="0"/>
                        </a:spcAft>
                      </a:pPr>
                      <a:endParaRPr lang="en-US" sz="24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u="none" dirty="0">
                          <a:solidFill>
                            <a:schemeClr val="tx1"/>
                          </a:solidFill>
                          <a:effectLst/>
                          <a:latin typeface="Times New Roman" panose="02020603050405020304" pitchFamily="18" charset="0"/>
                          <a:ea typeface="Times New Roman" panose="02020603050405020304" pitchFamily="18" charset="0"/>
                        </a:rPr>
                        <a:t>-For Navigation, projections fall within 3 categories: plane, cylindrical or conic.</a:t>
                      </a:r>
                    </a:p>
                    <a:p>
                      <a:pPr marL="0" marR="0" hangingPunct="0">
                        <a:spcBef>
                          <a:spcPts val="0"/>
                        </a:spcBef>
                        <a:spcAft>
                          <a:spcPts val="0"/>
                        </a:spcAft>
                      </a:pPr>
                      <a:endParaRPr lang="en-US" sz="24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i="0" u="none" dirty="0">
                          <a:solidFill>
                            <a:schemeClr val="tx1"/>
                          </a:solidFill>
                          <a:effectLst/>
                          <a:latin typeface="Times New Roman" panose="02020603050405020304" pitchFamily="18" charset="0"/>
                          <a:ea typeface="Times New Roman" panose="02020603050405020304" pitchFamily="18" charset="0"/>
                        </a:rPr>
                        <a:t>-The most commonly used projections are </a:t>
                      </a:r>
                      <a:r>
                        <a:rPr lang="en-US" sz="24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Mercator Projections </a:t>
                      </a:r>
                      <a:r>
                        <a:rPr lang="en-US" sz="2400" i="0" u="none" dirty="0">
                          <a:solidFill>
                            <a:schemeClr val="tx1"/>
                          </a:solidFill>
                          <a:effectLst/>
                          <a:latin typeface="Times New Roman" panose="02020603050405020304" pitchFamily="18" charset="0"/>
                          <a:ea typeface="Times New Roman" panose="02020603050405020304" pitchFamily="18" charset="0"/>
                        </a:rPr>
                        <a:t>and </a:t>
                      </a:r>
                      <a:r>
                        <a:rPr lang="en-US" sz="24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Gnomonic Projections.</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38838675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Mercator </a:t>
            </a:r>
          </a:p>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Projections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074768787"/>
              </p:ext>
            </p:extLst>
          </p:nvPr>
        </p:nvGraphicFramePr>
        <p:xfrm>
          <a:off x="51753" y="1752600"/>
          <a:ext cx="4825047" cy="4632960"/>
        </p:xfrm>
        <a:graphic>
          <a:graphicData uri="http://schemas.openxmlformats.org/drawingml/2006/table">
            <a:tbl>
              <a:tblPr firstRow="1" firstCol="1" bandRow="1">
                <a:tableStyleId>{5C22544A-7EE6-4342-B048-85BDC9FD1C3A}</a:tableStyleId>
              </a:tblPr>
              <a:tblGrid>
                <a:gridCol w="48250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-Mercator Projections </a:t>
                      </a:r>
                      <a:r>
                        <a:rPr lang="en-US" sz="1800" u="none" dirty="0">
                          <a:solidFill>
                            <a:schemeClr val="tx1"/>
                          </a:solidFill>
                          <a:effectLst/>
                          <a:latin typeface="Times New Roman" panose="02020603050405020304" pitchFamily="18" charset="0"/>
                          <a:ea typeface="Times New Roman" panose="02020603050405020304" pitchFamily="18" charset="0"/>
                        </a:rPr>
                        <a:t>are the most common projection used in maritime navigation, because </a:t>
                      </a:r>
                      <a:r>
                        <a:rPr lang="en-US" sz="1800" u="none" dirty="0" err="1">
                          <a:solidFill>
                            <a:schemeClr val="tx1"/>
                          </a:solidFill>
                          <a:effectLst/>
                          <a:latin typeface="Times New Roman" panose="02020603050405020304" pitchFamily="18" charset="0"/>
                          <a:ea typeface="Times New Roman" panose="02020603050405020304" pitchFamily="18" charset="0"/>
                        </a:rPr>
                        <a:t>Rhumb</a:t>
                      </a:r>
                      <a:r>
                        <a:rPr lang="en-US" sz="1800" u="none" dirty="0">
                          <a:solidFill>
                            <a:schemeClr val="tx1"/>
                          </a:solidFill>
                          <a:effectLst/>
                          <a:latin typeface="Times New Roman" panose="02020603050405020304" pitchFamily="18" charset="0"/>
                          <a:ea typeface="Times New Roman" panose="02020603050405020304" pitchFamily="18" charset="0"/>
                        </a:rPr>
                        <a:t> Lines are plotted as straight lines.</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-Distinguishing feature is that both meridians and parallels are expanded at the same ratio with increased latitude.</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-Visualized as the placement of a cylinder around the Earth.</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a:t>
                      </a:r>
                      <a:r>
                        <a:rPr lang="en-US" sz="1800" u="none" dirty="0" err="1">
                          <a:solidFill>
                            <a:schemeClr val="tx1"/>
                          </a:solidFill>
                          <a:effectLst/>
                          <a:latin typeface="Times New Roman" panose="02020603050405020304" pitchFamily="18" charset="0"/>
                          <a:ea typeface="Times New Roman" panose="02020603050405020304" pitchFamily="18" charset="0"/>
                        </a:rPr>
                        <a:t>Rhumb</a:t>
                      </a:r>
                      <a:r>
                        <a:rPr lang="en-US" sz="1800" u="none" dirty="0">
                          <a:solidFill>
                            <a:schemeClr val="tx1"/>
                          </a:solidFill>
                          <a:effectLst/>
                          <a:latin typeface="Times New Roman" panose="02020603050405020304" pitchFamily="18" charset="0"/>
                          <a:ea typeface="Times New Roman" panose="02020603050405020304" pitchFamily="18" charset="0"/>
                        </a:rPr>
                        <a:t> lines, meridians and parallels are represented as straight lines.</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u="none" dirty="0">
                          <a:solidFill>
                            <a:schemeClr val="tx1"/>
                          </a:solidFill>
                          <a:effectLst/>
                          <a:latin typeface="Times New Roman" panose="02020603050405020304" pitchFamily="18" charset="0"/>
                          <a:ea typeface="Times New Roman" panose="02020603050405020304" pitchFamily="18" charset="0"/>
                        </a:rPr>
                        <a:t>-Meridians and parallels are perpendicular to each other, simplifying plotting position.</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050" name="Picture 2" descr="https://lh6.googleusercontent.com/7LKslnlrBwhwdBDT-n7hKJEGKzx0ATxyng5c9pJ4gbIb-3WWkY1nCIXkRlhwMtp3ildckE2u0toX-MKZqZbPptnjMpY9Y2Uu2_0fCTENRTeOdoFjkkRUKD0B3sPtWl339aUk_0ELFqGdUX16L6zKpw2vxGmxcjhRvWL9shlMzogb3De0QKC49SoRJrbiSxXrEF1HN1Jy=nw">
            <a:extLst>
              <a:ext uri="{FF2B5EF4-FFF2-40B4-BE49-F238E27FC236}">
                <a16:creationId xmlns:a16="http://schemas.microsoft.com/office/drawing/2014/main" id="{508367F2-8CFE-4D66-AB15-8148FA76E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6556" y="2590800"/>
            <a:ext cx="4235691" cy="261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47524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Mercator </a:t>
            </a:r>
          </a:p>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Projections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4FF490-5AD9-4EDF-B041-39FDA063B642}"/>
              </a:ext>
            </a:extLst>
          </p:cNvPr>
          <p:cNvPicPr>
            <a:picLocks noChangeAspect="1"/>
          </p:cNvPicPr>
          <p:nvPr/>
        </p:nvPicPr>
        <p:blipFill>
          <a:blip r:embed="rId5"/>
          <a:stretch>
            <a:fillRect/>
          </a:stretch>
        </p:blipFill>
        <p:spPr>
          <a:xfrm>
            <a:off x="2743991" y="1682262"/>
            <a:ext cx="3629124" cy="4745263"/>
          </a:xfrm>
          <a:prstGeom prst="rect">
            <a:avLst/>
          </a:prstGeom>
        </p:spPr>
      </p:pic>
    </p:spTree>
    <p:extLst>
      <p:ext uri="{BB962C8B-B14F-4D97-AF65-F5344CB8AC3E}">
        <p14:creationId xmlns:p14="http://schemas.microsoft.com/office/powerpoint/2010/main" val="44038700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921189494"/>
              </p:ext>
            </p:extLst>
          </p:nvPr>
        </p:nvGraphicFramePr>
        <p:xfrm>
          <a:off x="209618" y="1676400"/>
          <a:ext cx="8781982" cy="460248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4166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83319">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DESCRIBE the science of Geodesy and its implications in navigation.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shape of the Earth as an ellipsoid and geoid.</a:t>
                      </a:r>
                    </a:p>
                  </a:txBody>
                  <a:tcPr marL="68580" marR="68580" marT="0" marB="0">
                    <a:noFill/>
                  </a:tcPr>
                </a:tc>
                <a:extLst>
                  <a:ext uri="{0D108BD9-81ED-4DB2-BD59-A6C34878D82A}">
                    <a16:rowId xmlns:a16="http://schemas.microsoft.com/office/drawing/2014/main" val="3169746011"/>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the development of the World Geodetic System.</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DESCRIBE the World Geodetic System of 1984.</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DEFINE the term Datum and Datum Shift.</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DESCRIBE the science of Hydrography and its implications in navigation.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UNDERSTAND the different hydrographic survey techniques.</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DESCRIBE Category Zones of Confidence (CATZOC).</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DEFINE chart projection.</a:t>
                      </a:r>
                    </a:p>
                  </a:txBody>
                  <a:tcPr marL="68580" marR="68580" marT="0" marB="0">
                    <a:noFill/>
                  </a:tcPr>
                </a:tc>
                <a:extLst>
                  <a:ext uri="{0D108BD9-81ED-4DB2-BD59-A6C34878D82A}">
                    <a16:rowId xmlns:a16="http://schemas.microsoft.com/office/drawing/2014/main" val="2768825910"/>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DESCRIBE the major advantages and disadvantages of Mercator and Gnomonic Projections.</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UNDERSTAND Chart scale and the chart classifications by scale.</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12 – LIST the major information features of a nautical chart.</a:t>
                      </a:r>
                    </a:p>
                    <a:p>
                      <a:pPr marL="0" marR="0" hangingPunct="0">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13 - LIST the major chart distribution agencies.</a:t>
                      </a:r>
                    </a:p>
                    <a:p>
                      <a:pPr marL="0" marR="0" hangingPunct="0">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14 - EXPLAIN the importance of Chart 1.</a:t>
                      </a:r>
                    </a:p>
                  </a:txBody>
                  <a:tcPr marL="68580" marR="68580" marT="0" marB="0">
                    <a:noFill/>
                  </a:tcPr>
                </a:tc>
                <a:extLst>
                  <a:ext uri="{0D108BD9-81ED-4DB2-BD59-A6C34878D82A}">
                    <a16:rowId xmlns:a16="http://schemas.microsoft.com/office/drawing/2014/main" val="3583770017"/>
                  </a:ext>
                </a:extLst>
              </a:tr>
              <a:tr h="24166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Gnomonic </a:t>
            </a:r>
          </a:p>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Projections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619227362"/>
              </p:ext>
            </p:extLst>
          </p:nvPr>
        </p:nvGraphicFramePr>
        <p:xfrm>
          <a:off x="51753" y="1752600"/>
          <a:ext cx="4825047" cy="4500838"/>
        </p:xfrm>
        <a:graphic>
          <a:graphicData uri="http://schemas.openxmlformats.org/drawingml/2006/table">
            <a:tbl>
              <a:tblPr firstRow="1" firstCol="1" bandRow="1">
                <a:tableStyleId>{5C22544A-7EE6-4342-B048-85BDC9FD1C3A}</a:tableStyleId>
              </a:tblPr>
              <a:tblGrid>
                <a:gridCol w="48250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-Gnomonic Projections </a:t>
                      </a:r>
                      <a:r>
                        <a:rPr lang="en-US" sz="1600" u="none" dirty="0">
                          <a:solidFill>
                            <a:schemeClr val="tx1"/>
                          </a:solidFill>
                          <a:effectLst/>
                          <a:latin typeface="Times New Roman" panose="02020603050405020304" pitchFamily="18" charset="0"/>
                          <a:ea typeface="Times New Roman" panose="02020603050405020304" pitchFamily="18" charset="0"/>
                        </a:rPr>
                        <a:t>is when the reference lines are projected from the center of the Earth onto a tangent plane (equator, at either poles or any other latitude).</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-Distinguishing feature is Great Circles are plotted as straight lines.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-Ideal for trans-oceanic and long voyage plans.</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3074" name="Picture 2" descr="https://lh4.googleusercontent.com/y9EalJBtjs2o4QL9kcasJ_OyngNHVAIGI8RDG0_r14ti5adMDtOBO-xwo_vglgCc1Rw2euIoq1TyQLH_Lc7nk0W2K8_okeJnlngJ0zC9Omh0roRA-G4oUfiwE5WzTxTlgrhp3aE_ANIQQv3IUHZQwZGWP_MU0mUjR7BwMGburJYf4kEr4y6bB6N3cAoM18IfPgXopQV-=nw">
            <a:extLst>
              <a:ext uri="{FF2B5EF4-FFF2-40B4-BE49-F238E27FC236}">
                <a16:creationId xmlns:a16="http://schemas.microsoft.com/office/drawing/2014/main" id="{144DA0E7-8B78-45E9-9F5C-04D643A36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352800"/>
            <a:ext cx="4388589" cy="27957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nomonic projection">
            <a:extLst>
              <a:ext uri="{FF2B5EF4-FFF2-40B4-BE49-F238E27FC236}">
                <a16:creationId xmlns:a16="http://schemas.microsoft.com/office/drawing/2014/main" id="{F17F8349-AA84-43E3-A465-377FF6C723D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3841939"/>
            <a:ext cx="3937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64642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Gnomonic </a:t>
            </a:r>
          </a:p>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Projections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lh3.googleusercontent.com/oxHWXXDsxM7SMk-pQFQURSfwpKQE1vBmWuLH91cMmBn36jWyP2JcJEBYIU3UEqOWijOl5IDagnk9c5bUIbgpLbJzhpt0MIiK0cHxtSIzqd1Er_6QD7NGRO89ujkogKMCXNwaJBwjG0uPo5GcLDmLounUEWcKxpW-UI33KqYKALGmOrlgx_twzke0Qov2TH0Y6fThCBeN=nw">
            <a:extLst>
              <a:ext uri="{FF2B5EF4-FFF2-40B4-BE49-F238E27FC236}">
                <a16:creationId xmlns:a16="http://schemas.microsoft.com/office/drawing/2014/main" id="{C127D3EE-D091-461C-AE49-FD430C77A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8544" y="1748556"/>
            <a:ext cx="5766911" cy="46126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90FB2E5-E775-47B7-A7E5-AFB2095C69A1}"/>
              </a:ext>
            </a:extLst>
          </p:cNvPr>
          <p:cNvSpPr/>
          <p:nvPr/>
        </p:nvSpPr>
        <p:spPr>
          <a:xfrm>
            <a:off x="4408334" y="3075057"/>
            <a:ext cx="327333" cy="707886"/>
          </a:xfrm>
          <a:prstGeom prst="rect">
            <a:avLst/>
          </a:prstGeom>
        </p:spPr>
        <p:txBody>
          <a:bodyPr wrap="none">
            <a:spAutoFit/>
          </a:bodyPr>
          <a:lstStyle/>
          <a:p>
            <a:r>
              <a:rPr lang="en-US" dirty="0"/>
              <a:t> </a:t>
            </a:r>
          </a:p>
        </p:txBody>
      </p:sp>
      <p:sp>
        <p:nvSpPr>
          <p:cNvPr id="4" name="Rectangle 3">
            <a:extLst>
              <a:ext uri="{FF2B5EF4-FFF2-40B4-BE49-F238E27FC236}">
                <a16:creationId xmlns:a16="http://schemas.microsoft.com/office/drawing/2014/main" id="{57B3E277-FFE6-4EBA-90F7-BEEF347373A2}"/>
              </a:ext>
            </a:extLst>
          </p:cNvPr>
          <p:cNvSpPr/>
          <p:nvPr/>
        </p:nvSpPr>
        <p:spPr>
          <a:xfrm>
            <a:off x="4408334" y="3075057"/>
            <a:ext cx="327333" cy="707886"/>
          </a:xfrm>
          <a:prstGeom prst="rect">
            <a:avLst/>
          </a:prstGeom>
        </p:spPr>
        <p:txBody>
          <a:bodyPr wrap="none">
            <a:spAutoFit/>
          </a:bodyPr>
          <a:lstStyle/>
          <a:p>
            <a:r>
              <a:rPr lang="en-US" b="0" dirty="0"/>
              <a:t> </a:t>
            </a:r>
            <a:endParaRPr lang="en-US" dirty="0"/>
          </a:p>
        </p:txBody>
      </p:sp>
    </p:spTree>
    <p:extLst>
      <p:ext uri="{BB962C8B-B14F-4D97-AF65-F5344CB8AC3E}">
        <p14:creationId xmlns:p14="http://schemas.microsoft.com/office/powerpoint/2010/main" val="189523741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Mercator v. Gnomonic</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864942393"/>
              </p:ext>
            </p:extLst>
          </p:nvPr>
        </p:nvGraphicFramePr>
        <p:xfrm>
          <a:off x="51753" y="1747562"/>
          <a:ext cx="9078800" cy="4907280"/>
        </p:xfrm>
        <a:graphic>
          <a:graphicData uri="http://schemas.openxmlformats.org/drawingml/2006/table">
            <a:tbl>
              <a:tblPr firstRow="1" firstCol="1" bandRow="1">
                <a:tableStyleId>{5C22544A-7EE6-4342-B048-85BDC9FD1C3A}</a:tableStyleId>
              </a:tblPr>
              <a:tblGrid>
                <a:gridCol w="907880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4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Mercator Projections</a:t>
                      </a:r>
                    </a:p>
                    <a:p>
                      <a:pPr marL="0" marR="0" hangingPunct="0">
                        <a:spcBef>
                          <a:spcPts val="0"/>
                        </a:spcBef>
                        <a:spcAft>
                          <a:spcPts val="0"/>
                        </a:spcAft>
                      </a:pPr>
                      <a:endParaRPr lang="en-US" sz="14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 Advantages:</a:t>
                      </a: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	- Lat. and long. appear as a rectangular graticule (easy to plot positions, drawing of courses, etc.);</a:t>
                      </a: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	- Easy to determine lat./long. of a position plotted; </a:t>
                      </a: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	- Easy to measure distance (lat. scale – 1’ = 1NM); and</a:t>
                      </a: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	- Easy to locate the four cardinal points.</a:t>
                      </a: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 Disadvantages:</a:t>
                      </a: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	-  Great-circle distances and directions are not readily determinable; </a:t>
                      </a: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	- High distortion in extreme latitudes (~ 60º); and</a:t>
                      </a:r>
                    </a:p>
                    <a:p>
                      <a:pPr marL="0" marR="0" hangingPunct="0">
                        <a:spcBef>
                          <a:spcPts val="0"/>
                        </a:spcBef>
                        <a:spcAft>
                          <a:spcPts val="0"/>
                        </a:spcAft>
                      </a:pPr>
                      <a:r>
                        <a:rPr lang="en-US" sz="1400" u="none" dirty="0">
                          <a:solidFill>
                            <a:schemeClr val="tx1"/>
                          </a:solidFill>
                          <a:effectLst/>
                          <a:latin typeface="Times New Roman" panose="02020603050405020304" pitchFamily="18" charset="0"/>
                          <a:ea typeface="Times New Roman" panose="02020603050405020304" pitchFamily="18" charset="0"/>
                        </a:rPr>
                        <a:t>	- No representation of the poles.</a:t>
                      </a:r>
                    </a:p>
                    <a:p>
                      <a:pPr marL="0" marR="0" hangingPunct="0">
                        <a:spcBef>
                          <a:spcPts val="0"/>
                        </a:spcBef>
                        <a:spcAft>
                          <a:spcPts val="0"/>
                        </a:spcAft>
                      </a:pPr>
                      <a:endParaRPr lang="en-US" sz="14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4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Gnomonic Projections</a:t>
                      </a:r>
                    </a:p>
                    <a:p>
                      <a:pPr rtl="0"/>
                      <a:br>
                        <a:rPr lang="en-US" sz="1600" b="1" dirty="0">
                          <a:solidFill>
                            <a:schemeClr val="tx1"/>
                          </a:solidFill>
                          <a:latin typeface="Times New Roman" panose="02020603050405020304" pitchFamily="18" charset="0"/>
                          <a:cs typeface="Times New Roman" panose="02020603050405020304" pitchFamily="18" charset="0"/>
                        </a:rPr>
                      </a:br>
                      <a:r>
                        <a:rPr lang="en-US" sz="14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 Advantages:</a:t>
                      </a:r>
                      <a:endParaRPr lang="en-US" sz="1400" b="1" dirty="0">
                        <a:solidFill>
                          <a:schemeClr val="tx1"/>
                        </a:solidFill>
                        <a:effectLst/>
                        <a:latin typeface="Times New Roman" panose="02020603050405020304" pitchFamily="18" charset="0"/>
                        <a:cs typeface="Times New Roman" panose="02020603050405020304" pitchFamily="18" charset="0"/>
                      </a:endParaRPr>
                    </a:p>
                    <a:p>
                      <a:pPr marL="0" indent="0" rtl="0">
                        <a:buFont typeface="+mj-lt"/>
                        <a:buNone/>
                      </a:pPr>
                      <a:r>
                        <a:rPr lang="en-US" sz="14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                         -All Great Circles are displayed as straight lines.</a:t>
                      </a:r>
                      <a:endParaRPr lang="en-US" sz="1400" b="1" dirty="0">
                        <a:solidFill>
                          <a:schemeClr val="tx1"/>
                        </a:solidFill>
                        <a:effectLst/>
                        <a:latin typeface="Times New Roman" panose="02020603050405020304" pitchFamily="18" charset="0"/>
                        <a:cs typeface="Times New Roman" panose="02020603050405020304" pitchFamily="18" charset="0"/>
                      </a:endParaRPr>
                    </a:p>
                    <a:p>
                      <a:pPr rtl="0"/>
                      <a:r>
                        <a:rPr lang="en-US" sz="14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 Disadvantages:</a:t>
                      </a:r>
                      <a:endParaRPr lang="en-US" sz="1400" b="1" dirty="0">
                        <a:solidFill>
                          <a:schemeClr val="tx1"/>
                        </a:solidFill>
                        <a:effectLst/>
                        <a:latin typeface="Times New Roman" panose="02020603050405020304" pitchFamily="18" charset="0"/>
                        <a:cs typeface="Times New Roman" panose="02020603050405020304" pitchFamily="18" charset="0"/>
                      </a:endParaRPr>
                    </a:p>
                    <a:p>
                      <a:pPr rtl="0"/>
                      <a:r>
                        <a:rPr lang="en-US" sz="14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                          -Distance and direction cannot be measured directly (unusable as a working chart); and</a:t>
                      </a:r>
                      <a:endParaRPr lang="en-US" sz="1400" b="1" dirty="0">
                        <a:solidFill>
                          <a:schemeClr val="tx1"/>
                        </a:solidFill>
                        <a:effectLst/>
                        <a:latin typeface="Times New Roman" panose="02020603050405020304" pitchFamily="18" charset="0"/>
                        <a:cs typeface="Times New Roman" panose="02020603050405020304" pitchFamily="18" charset="0"/>
                      </a:endParaRPr>
                    </a:p>
                    <a:p>
                      <a:pPr rtl="0"/>
                      <a:r>
                        <a:rPr lang="en-US" sz="14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                          -Distortion of shape and scale increases as distance from the center of the projection increases. </a:t>
                      </a:r>
                      <a:endParaRPr lang="en-US" sz="1400" b="1" dirty="0">
                        <a:solidFill>
                          <a:schemeClr val="tx1"/>
                        </a:solidFill>
                        <a:effectLst/>
                        <a:latin typeface="Times New Roman" panose="02020603050405020304" pitchFamily="18" charset="0"/>
                        <a:cs typeface="Times New Roman" panose="02020603050405020304" pitchFamily="18" charset="0"/>
                      </a:endParaRPr>
                    </a:p>
                    <a:p>
                      <a:br>
                        <a:rPr lang="en-US" sz="1100" dirty="0"/>
                      </a:br>
                      <a:endParaRPr lang="en-US" sz="11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858679"/>
                  </a:ext>
                </a:extLst>
              </a:tr>
            </a:tbl>
          </a:graphicData>
        </a:graphic>
      </p:graphicFrame>
    </p:spTree>
    <p:extLst>
      <p:ext uri="{BB962C8B-B14F-4D97-AF65-F5344CB8AC3E}">
        <p14:creationId xmlns:p14="http://schemas.microsoft.com/office/powerpoint/2010/main" val="22039287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Nautical Chart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5597599" cy="4955203"/>
          </a:xfrm>
          <a:prstGeom prst="rect">
            <a:avLst/>
          </a:prstGeom>
        </p:spPr>
        <p:txBody>
          <a:bodyPr wrap="square">
            <a:spAutoFit/>
          </a:bodyPr>
          <a:lstStyle/>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-Chart is a graphic representation of a maritime area and adjacent coastal regions; and</a:t>
            </a:r>
          </a:p>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-It shows:</a:t>
            </a:r>
          </a:p>
          <a:p>
            <a:pPr marL="342900" indent="-342900" algn="just">
              <a:spcBef>
                <a:spcPts val="0"/>
              </a:spcBef>
              <a:spcAft>
                <a:spcPts val="0"/>
              </a:spcAft>
              <a:buFont typeface="+mj-lt"/>
              <a:buAutoNum type="arabicPeriod"/>
            </a:pPr>
            <a:r>
              <a:rPr lang="en-US" sz="2200" dirty="0">
                <a:solidFill>
                  <a:srgbClr val="000000"/>
                </a:solidFill>
                <a:latin typeface="Times New Roman" panose="02020603050405020304" pitchFamily="18" charset="0"/>
                <a:cs typeface="Times New Roman" panose="02020603050405020304" pitchFamily="18" charset="0"/>
              </a:rPr>
              <a:t>Depths of water and heights of land;</a:t>
            </a:r>
          </a:p>
          <a:p>
            <a:pPr marL="342900" indent="-342900" algn="just">
              <a:spcBef>
                <a:spcPts val="0"/>
              </a:spcBef>
              <a:spcAft>
                <a:spcPts val="0"/>
              </a:spcAft>
              <a:buFont typeface="+mj-lt"/>
              <a:buAutoNum type="arabicPeriod"/>
            </a:pPr>
            <a:r>
              <a:rPr lang="en-US" sz="2200" dirty="0">
                <a:solidFill>
                  <a:srgbClr val="000000"/>
                </a:solidFill>
                <a:latin typeface="Times New Roman" panose="02020603050405020304" pitchFamily="18" charset="0"/>
                <a:cs typeface="Times New Roman" panose="02020603050405020304" pitchFamily="18" charset="0"/>
              </a:rPr>
              <a:t>Natural features of the seabed;</a:t>
            </a:r>
          </a:p>
          <a:p>
            <a:pPr marL="342900" indent="-342900" algn="just">
              <a:spcBef>
                <a:spcPts val="0"/>
              </a:spcBef>
              <a:spcAft>
                <a:spcPts val="0"/>
              </a:spcAft>
              <a:buFont typeface="+mj-lt"/>
              <a:buAutoNum type="arabicPeriod"/>
            </a:pPr>
            <a:r>
              <a:rPr lang="en-US" sz="2200" dirty="0">
                <a:solidFill>
                  <a:srgbClr val="000000"/>
                </a:solidFill>
                <a:latin typeface="Times New Roman" panose="02020603050405020304" pitchFamily="18" charset="0"/>
                <a:cs typeface="Times New Roman" panose="02020603050405020304" pitchFamily="18" charset="0"/>
              </a:rPr>
              <a:t>Details of the coastline;</a:t>
            </a:r>
          </a:p>
          <a:p>
            <a:pPr marL="342900" indent="-342900" algn="just">
              <a:spcBef>
                <a:spcPts val="0"/>
              </a:spcBef>
              <a:spcAft>
                <a:spcPts val="0"/>
              </a:spcAft>
              <a:buFont typeface="+mj-lt"/>
              <a:buAutoNum type="arabicPeriod"/>
            </a:pPr>
            <a:r>
              <a:rPr lang="en-US" sz="2200" dirty="0">
                <a:solidFill>
                  <a:srgbClr val="000000"/>
                </a:solidFill>
                <a:latin typeface="Times New Roman" panose="02020603050405020304" pitchFamily="18" charset="0"/>
                <a:cs typeface="Times New Roman" panose="02020603050405020304" pitchFamily="18" charset="0"/>
              </a:rPr>
              <a:t>Navigational hazards;</a:t>
            </a:r>
          </a:p>
          <a:p>
            <a:pPr marL="342900" indent="-342900" algn="just">
              <a:spcBef>
                <a:spcPts val="0"/>
              </a:spcBef>
              <a:spcAft>
                <a:spcPts val="0"/>
              </a:spcAft>
              <a:buFont typeface="+mj-lt"/>
              <a:buAutoNum type="arabicPeriod"/>
            </a:pPr>
            <a:r>
              <a:rPr lang="en-US" sz="2200" dirty="0">
                <a:solidFill>
                  <a:srgbClr val="000000"/>
                </a:solidFill>
                <a:latin typeface="Times New Roman" panose="02020603050405020304" pitchFamily="18" charset="0"/>
                <a:cs typeface="Times New Roman" panose="02020603050405020304" pitchFamily="18" charset="0"/>
              </a:rPr>
              <a:t>Location of natural and man-made aids to navigation;</a:t>
            </a:r>
          </a:p>
          <a:p>
            <a:pPr marL="342900" indent="-342900" algn="just">
              <a:spcBef>
                <a:spcPts val="0"/>
              </a:spcBef>
              <a:spcAft>
                <a:spcPts val="0"/>
              </a:spcAft>
              <a:buFont typeface="+mj-lt"/>
              <a:buAutoNum type="arabicPeriod"/>
            </a:pPr>
            <a:r>
              <a:rPr lang="en-US" sz="2200" dirty="0">
                <a:solidFill>
                  <a:srgbClr val="000000"/>
                </a:solidFill>
                <a:latin typeface="Times New Roman" panose="02020603050405020304" pitchFamily="18" charset="0"/>
                <a:cs typeface="Times New Roman" panose="02020603050405020304" pitchFamily="18" charset="0"/>
              </a:rPr>
              <a:t>Local details of the Earth’s magnetic field (variation);</a:t>
            </a:r>
          </a:p>
          <a:p>
            <a:pPr marL="342900" indent="-342900" algn="just">
              <a:spcBef>
                <a:spcPts val="0"/>
              </a:spcBef>
              <a:spcAft>
                <a:spcPts val="0"/>
              </a:spcAft>
              <a:buFont typeface="+mj-lt"/>
              <a:buAutoNum type="arabicPeriod"/>
            </a:pPr>
            <a:r>
              <a:rPr lang="en-US" sz="2200" dirty="0">
                <a:solidFill>
                  <a:srgbClr val="000000"/>
                </a:solidFill>
                <a:latin typeface="Times New Roman" panose="02020603050405020304" pitchFamily="18" charset="0"/>
                <a:cs typeface="Times New Roman" panose="02020603050405020304" pitchFamily="18" charset="0"/>
              </a:rPr>
              <a:t>Information on tides and currents; and</a:t>
            </a:r>
          </a:p>
          <a:p>
            <a:pPr marL="342900" indent="-342900" algn="just">
              <a:spcBef>
                <a:spcPts val="0"/>
              </a:spcBef>
              <a:spcAft>
                <a:spcPts val="0"/>
              </a:spcAft>
              <a:buFont typeface="+mj-lt"/>
              <a:buAutoNum type="arabicPeriod"/>
            </a:pPr>
            <a:r>
              <a:rPr lang="en-US" sz="2200" dirty="0">
                <a:solidFill>
                  <a:srgbClr val="000000"/>
                </a:solidFill>
                <a:latin typeface="Times New Roman" panose="02020603050405020304" pitchFamily="18" charset="0"/>
                <a:cs typeface="Times New Roman" panose="02020603050405020304" pitchFamily="18" charset="0"/>
              </a:rPr>
              <a:t>Man-made structures such as bridge and harbors.</a:t>
            </a: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6146" name="Picture 2" descr="https://lh5.googleusercontent.com/FuEMo0ki5Zuo_znCuHlkIdKbhIoGyzckZ-osJxxYOBR2gX94GiESA-k9wGhcU0U5Ruy1swkXUAUept4QgjIFJanx_dF61aAeWKZT39bgUmkb9FsXpnZY4_g7FggVyzwSaxTPxMvSFuUexraH163rfIGB3rzYF6WraDogdln-dgQIUuZUzqk0-wSCL1tx2IyUAu36qvFK=nw">
            <a:extLst>
              <a:ext uri="{FF2B5EF4-FFF2-40B4-BE49-F238E27FC236}">
                <a16:creationId xmlns:a16="http://schemas.microsoft.com/office/drawing/2014/main" id="{5A526B15-5048-427D-8805-9B793C1426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8562" y="1685365"/>
            <a:ext cx="3161992" cy="476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07904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Title Block</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3573537" cy="2893100"/>
          </a:xfrm>
          <a:prstGeom prst="rect">
            <a:avLst/>
          </a:prstGeom>
        </p:spPr>
        <p:txBody>
          <a:bodyPr wrap="square">
            <a:spAutoFit/>
          </a:bodyPr>
          <a:lstStyle/>
          <a:p>
            <a:pPr algn="just">
              <a:spcBef>
                <a:spcPts val="0"/>
              </a:spcBef>
              <a:spcAft>
                <a:spcPts val="0"/>
              </a:spcAft>
            </a:pP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 INFORMATION:</a:t>
            </a:r>
            <a:endParaRPr lang="en-US" sz="1800" dirty="0">
              <a:solidFill>
                <a:srgbClr val="000000"/>
              </a:solidFill>
              <a:latin typeface="Times New Roman" panose="02020603050405020304" pitchFamily="18" charset="0"/>
              <a:cs typeface="Times New Roman" panose="02020603050405020304" pitchFamily="18" charset="0"/>
            </a:endParaRPr>
          </a:p>
          <a:p>
            <a:pPr marL="342900" indent="-342900" algn="just">
              <a:spcBef>
                <a:spcPts val="0"/>
              </a:spcBef>
              <a:spcAft>
                <a:spcPts val="0"/>
              </a:spcAft>
              <a:buFont typeface="+mj-lt"/>
              <a:buAutoNum type="arabicPeriod"/>
            </a:pPr>
            <a:r>
              <a:rPr lang="en-US" sz="1800" dirty="0">
                <a:solidFill>
                  <a:srgbClr val="000000"/>
                </a:solidFill>
                <a:latin typeface="Times New Roman" panose="02020603050405020304" pitchFamily="18" charset="0"/>
                <a:cs typeface="Times New Roman" panose="02020603050405020304" pitchFamily="18" charset="0"/>
              </a:rPr>
              <a:t>Publisher</a:t>
            </a:r>
          </a:p>
          <a:p>
            <a:pPr marL="342900" indent="-342900" algn="just">
              <a:spcBef>
                <a:spcPts val="0"/>
              </a:spcBef>
              <a:spcAft>
                <a:spcPts val="0"/>
              </a:spcAft>
              <a:buFont typeface="+mj-lt"/>
              <a:buAutoNum type="arabicPeriod"/>
            </a:pPr>
            <a:r>
              <a:rPr lang="en-US" sz="1800" dirty="0">
                <a:solidFill>
                  <a:srgbClr val="000000"/>
                </a:solidFill>
                <a:latin typeface="Times New Roman" panose="02020603050405020304" pitchFamily="18" charset="0"/>
                <a:cs typeface="Times New Roman" panose="02020603050405020304" pitchFamily="18" charset="0"/>
              </a:rPr>
              <a:t>Region Information</a:t>
            </a:r>
          </a:p>
          <a:p>
            <a:pPr marL="342900" indent="-342900" algn="just">
              <a:spcBef>
                <a:spcPts val="0"/>
              </a:spcBef>
              <a:spcAft>
                <a:spcPts val="0"/>
              </a:spcAft>
              <a:buFont typeface="+mj-lt"/>
              <a:buAutoNum type="arabicPeriod"/>
            </a:pPr>
            <a:r>
              <a:rPr lang="en-US" sz="1800" dirty="0">
                <a:solidFill>
                  <a:srgbClr val="000000"/>
                </a:solidFill>
                <a:latin typeface="Times New Roman" panose="02020603050405020304" pitchFamily="18" charset="0"/>
                <a:cs typeface="Times New Roman" panose="02020603050405020304" pitchFamily="18" charset="0"/>
              </a:rPr>
              <a:t>Main Title</a:t>
            </a:r>
          </a:p>
          <a:p>
            <a:pPr marL="342900" indent="-342900" algn="just">
              <a:spcBef>
                <a:spcPts val="0"/>
              </a:spcBef>
              <a:spcAft>
                <a:spcPts val="0"/>
              </a:spcAft>
              <a:buFont typeface="+mj-lt"/>
              <a:buAutoNum type="arabicPeriod"/>
            </a:pPr>
            <a:r>
              <a:rPr lang="en-US" sz="1800" dirty="0">
                <a:solidFill>
                  <a:srgbClr val="000000"/>
                </a:solidFill>
                <a:latin typeface="Times New Roman" panose="02020603050405020304" pitchFamily="18" charset="0"/>
                <a:cs typeface="Times New Roman" panose="02020603050405020304" pitchFamily="18" charset="0"/>
              </a:rPr>
              <a:t>Projection and Scale</a:t>
            </a:r>
          </a:p>
          <a:p>
            <a:pPr marL="342900" indent="-342900" algn="just">
              <a:spcBef>
                <a:spcPts val="0"/>
              </a:spcBef>
              <a:spcAft>
                <a:spcPts val="0"/>
              </a:spcAft>
              <a:buFont typeface="+mj-lt"/>
              <a:buAutoNum type="arabicPeriod"/>
            </a:pPr>
            <a:r>
              <a:rPr lang="en-US" sz="1800" dirty="0">
                <a:solidFill>
                  <a:srgbClr val="000000"/>
                </a:solidFill>
                <a:latin typeface="Times New Roman" panose="02020603050405020304" pitchFamily="18" charset="0"/>
                <a:cs typeface="Times New Roman" panose="02020603050405020304" pitchFamily="18" charset="0"/>
              </a:rPr>
              <a:t>Datum</a:t>
            </a:r>
          </a:p>
          <a:p>
            <a:pPr marL="342900" indent="-342900" algn="just">
              <a:spcBef>
                <a:spcPts val="0"/>
              </a:spcBef>
              <a:spcAft>
                <a:spcPts val="0"/>
              </a:spcAft>
              <a:buFont typeface="+mj-lt"/>
              <a:buAutoNum type="arabicPeriod"/>
            </a:pPr>
            <a:r>
              <a:rPr lang="en-US" sz="1800" dirty="0">
                <a:solidFill>
                  <a:srgbClr val="000000"/>
                </a:solidFill>
                <a:latin typeface="Times New Roman" panose="02020603050405020304" pitchFamily="18" charset="0"/>
                <a:cs typeface="Times New Roman" panose="02020603050405020304" pitchFamily="18" charset="0"/>
              </a:rPr>
              <a:t>Depth and Elevation Notes</a:t>
            </a:r>
          </a:p>
          <a:p>
            <a:pPr marL="342900" indent="-342900" algn="just">
              <a:spcBef>
                <a:spcPts val="0"/>
              </a:spcBef>
              <a:spcAft>
                <a:spcPts val="0"/>
              </a:spcAft>
              <a:buFont typeface="+mj-lt"/>
              <a:buAutoNum type="arabicPeriod"/>
            </a:pPr>
            <a:r>
              <a:rPr lang="en-US" sz="1800" dirty="0">
                <a:solidFill>
                  <a:srgbClr val="000000"/>
                </a:solidFill>
                <a:latin typeface="Times New Roman" panose="02020603050405020304" pitchFamily="18" charset="0"/>
                <a:cs typeface="Times New Roman" panose="02020603050405020304" pitchFamily="18" charset="0"/>
              </a:rPr>
              <a:t>Cautionary Notes</a:t>
            </a:r>
          </a:p>
          <a:p>
            <a:pPr marL="342900" indent="-342900" algn="just">
              <a:spcBef>
                <a:spcPts val="0"/>
              </a:spcBef>
              <a:spcAft>
                <a:spcPts val="0"/>
              </a:spcAft>
              <a:buFont typeface="+mj-lt"/>
              <a:buAutoNum type="arabicPeriod"/>
            </a:pPr>
            <a:r>
              <a:rPr lang="en-US" sz="1800" dirty="0">
                <a:solidFill>
                  <a:srgbClr val="000000"/>
                </a:solidFill>
                <a:latin typeface="Times New Roman" panose="02020603050405020304" pitchFamily="18" charset="0"/>
                <a:cs typeface="Times New Roman" panose="02020603050405020304" pitchFamily="18" charset="0"/>
              </a:rPr>
              <a:t>Tidal Information</a:t>
            </a: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88707B5-C5E8-4222-B1B4-41095AFA9174}"/>
              </a:ext>
            </a:extLst>
          </p:cNvPr>
          <p:cNvPicPr>
            <a:picLocks noChangeAspect="1"/>
          </p:cNvPicPr>
          <p:nvPr/>
        </p:nvPicPr>
        <p:blipFill rotWithShape="1">
          <a:blip r:embed="rId5"/>
          <a:srcRect l="10097" t="10906" r="62295" b="29065"/>
          <a:stretch/>
        </p:blipFill>
        <p:spPr>
          <a:xfrm>
            <a:off x="3223730" y="1981200"/>
            <a:ext cx="5953826" cy="3581400"/>
          </a:xfrm>
          <a:prstGeom prst="rect">
            <a:avLst/>
          </a:prstGeom>
        </p:spPr>
      </p:pic>
    </p:spTree>
    <p:extLst>
      <p:ext uri="{BB962C8B-B14F-4D97-AF65-F5344CB8AC3E}">
        <p14:creationId xmlns:p14="http://schemas.microsoft.com/office/powerpoint/2010/main" val="289176064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Scales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3573537" cy="4555093"/>
          </a:xfrm>
          <a:prstGeom prst="rect">
            <a:avLst/>
          </a:prstGeom>
        </p:spPr>
        <p:txBody>
          <a:bodyPr wrap="square">
            <a:spAutoFit/>
          </a:bodyPr>
          <a:lstStyle/>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-The </a:t>
            </a: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scale of a chart </a:t>
            </a:r>
            <a:r>
              <a:rPr lang="en-US" sz="1800" dirty="0">
                <a:solidFill>
                  <a:srgbClr val="000000"/>
                </a:solidFill>
                <a:latin typeface="Times New Roman" panose="02020603050405020304" pitchFamily="18" charset="0"/>
                <a:cs typeface="Times New Roman" panose="02020603050405020304" pitchFamily="18" charset="0"/>
              </a:rPr>
              <a:t>is the ratio of a given distance on the chart to the actual distance which it represents on the earth.</a:t>
            </a:r>
          </a:p>
          <a:p>
            <a:pPr algn="just">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-Ex.: Scale of 1:80,000 → means that one unit (inch, foot, meter, </a:t>
            </a:r>
            <a:r>
              <a:rPr lang="en-US" sz="1800" dirty="0" err="1">
                <a:solidFill>
                  <a:srgbClr val="000000"/>
                </a:solidFill>
                <a:latin typeface="Times New Roman" panose="02020603050405020304" pitchFamily="18" charset="0"/>
                <a:cs typeface="Times New Roman" panose="02020603050405020304" pitchFamily="18" charset="0"/>
              </a:rPr>
              <a:t>etc</a:t>
            </a:r>
            <a:r>
              <a:rPr lang="en-US" sz="1800" dirty="0">
                <a:solidFill>
                  <a:srgbClr val="000000"/>
                </a:solidFill>
                <a:latin typeface="Times New Roman" panose="02020603050405020304" pitchFamily="18" charset="0"/>
                <a:cs typeface="Times New Roman" panose="02020603050405020304" pitchFamily="18" charset="0"/>
              </a:rPr>
              <a:t>) on the chart represents 80,000 such units on the Earth.</a:t>
            </a:r>
          </a:p>
          <a:p>
            <a:pPr algn="just">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-A chart covering a relatively large area is a </a:t>
            </a: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small-scale chart.</a:t>
            </a:r>
          </a:p>
          <a:p>
            <a:pPr algn="just">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-A chart covering a relatively small are is a </a:t>
            </a: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large-scale chart.</a:t>
            </a: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7170" name="Picture 2" descr="https://lh5.googleusercontent.com/JNigCs7r3ZveFKIB-BIuvG0gV66Je60FkIgwKpCf0bWFI4IVlwGje2dIdLrjvxcaGt8aW3Pg4k9sKhi3iRPu_uW7SlsB-VgzonfyNFk6vipW5eca-4y1KJxM863lI9eHmtmMLRQndoWXAWHWcYl9ctBnrEtR9I6UsbBilqAFV9vXJD3isM2gBSxJ63z6wAD31PAcrCRR=nw">
            <a:extLst>
              <a:ext uri="{FF2B5EF4-FFF2-40B4-BE49-F238E27FC236}">
                <a16:creationId xmlns:a16="http://schemas.microsoft.com/office/drawing/2014/main" id="{8B95402F-9B09-4C76-A2EA-2AE13F378A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857" y="1795831"/>
            <a:ext cx="4295228" cy="3276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7EC92D5-D07D-4854-A442-0BA314861E98}"/>
              </a:ext>
            </a:extLst>
          </p:cNvPr>
          <p:cNvSpPr/>
          <p:nvPr/>
        </p:nvSpPr>
        <p:spPr>
          <a:xfrm>
            <a:off x="5334000" y="2321369"/>
            <a:ext cx="1066800" cy="247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214638458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Scales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9E4C8C2-7EA8-4669-BAAB-D91A54274CF4}"/>
              </a:ext>
            </a:extLst>
          </p:cNvPr>
          <p:cNvPicPr>
            <a:picLocks noChangeAspect="1"/>
          </p:cNvPicPr>
          <p:nvPr/>
        </p:nvPicPr>
        <p:blipFill rotWithShape="1">
          <a:blip r:embed="rId5"/>
          <a:srcRect l="64167" t="35705" r="10833" b="23333"/>
          <a:stretch/>
        </p:blipFill>
        <p:spPr>
          <a:xfrm>
            <a:off x="1" y="1685367"/>
            <a:ext cx="9130552" cy="4839258"/>
          </a:xfrm>
          <a:prstGeom prst="rect">
            <a:avLst/>
          </a:prstGeom>
        </p:spPr>
      </p:pic>
    </p:spTree>
    <p:extLst>
      <p:ext uri="{BB962C8B-B14F-4D97-AF65-F5344CB8AC3E}">
        <p14:creationId xmlns:p14="http://schemas.microsoft.com/office/powerpoint/2010/main" val="297345891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Scales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8947224" cy="4555093"/>
          </a:xfrm>
          <a:prstGeom prst="rect">
            <a:avLst/>
          </a:prstGeom>
        </p:spPr>
        <p:txBody>
          <a:bodyPr wrap="square">
            <a:spAutoFit/>
          </a:bodyPr>
          <a:lstStyle/>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-Charts are classified by scale</a:t>
            </a:r>
          </a:p>
          <a:p>
            <a:pPr algn="just">
              <a:spcBef>
                <a:spcPts val="0"/>
              </a:spcBef>
              <a:spcAft>
                <a:spcPts val="0"/>
              </a:spcAft>
            </a:pPr>
            <a:endPar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spcBef>
                <a:spcPts val="0"/>
              </a:spcBef>
              <a:spcAft>
                <a:spcPts val="0"/>
              </a:spcAft>
            </a:pP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-Sailing Charts</a:t>
            </a:r>
            <a:r>
              <a:rPr lang="en-US" sz="1800" dirty="0">
                <a:solidFill>
                  <a:srgbClr val="000000"/>
                </a:solidFill>
                <a:latin typeface="Times New Roman" panose="02020603050405020304" pitchFamily="18" charset="0"/>
                <a:cs typeface="Times New Roman" panose="02020603050405020304" pitchFamily="18" charset="0"/>
              </a:rPr>
              <a:t> are the smallest scale charts, typically used for planning.</a:t>
            </a:r>
          </a:p>
          <a:p>
            <a:pPr marL="285750" indent="-285750" algn="just">
              <a:spcBef>
                <a:spcPts val="0"/>
              </a:spcBef>
              <a:spcAft>
                <a:spcPts val="0"/>
              </a:spcAf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1:600,001 or smaller</a:t>
            </a:r>
          </a:p>
          <a:p>
            <a:pPr algn="just">
              <a:spcBef>
                <a:spcPts val="0"/>
              </a:spcBef>
              <a:spcAft>
                <a:spcPts val="0"/>
              </a:spcAft>
            </a:pPr>
            <a:endPar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spcBef>
                <a:spcPts val="0"/>
              </a:spcBef>
              <a:spcAft>
                <a:spcPts val="0"/>
              </a:spcAft>
            </a:pP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-General Charts</a:t>
            </a:r>
            <a:r>
              <a:rPr lang="en-US" sz="1800" dirty="0">
                <a:solidFill>
                  <a:srgbClr val="000000"/>
                </a:solidFill>
                <a:latin typeface="Times New Roman" panose="02020603050405020304" pitchFamily="18" charset="0"/>
                <a:cs typeface="Times New Roman" panose="02020603050405020304" pitchFamily="18" charset="0"/>
              </a:rPr>
              <a:t> are intended for coastwise navigation outside of outlying reefs and shoals.</a:t>
            </a:r>
          </a:p>
          <a:p>
            <a:pPr marL="285750" indent="-285750" algn="just">
              <a:spcBef>
                <a:spcPts val="0"/>
              </a:spcBef>
              <a:spcAft>
                <a:spcPts val="0"/>
              </a:spcAf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1:150,001-1:600,000</a:t>
            </a:r>
          </a:p>
          <a:p>
            <a:pPr algn="just">
              <a:spcBef>
                <a:spcPts val="0"/>
              </a:spcBef>
              <a:spcAft>
                <a:spcPts val="0"/>
              </a:spcAft>
            </a:pPr>
            <a:endPar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spcBef>
                <a:spcPts val="0"/>
              </a:spcBef>
              <a:spcAft>
                <a:spcPts val="0"/>
              </a:spcAft>
            </a:pP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-Coastal Charts</a:t>
            </a:r>
            <a:r>
              <a:rPr lang="en-US" sz="1800" dirty="0">
                <a:solidFill>
                  <a:srgbClr val="000000"/>
                </a:solidFill>
                <a:latin typeface="Times New Roman" panose="02020603050405020304" pitchFamily="18" charset="0"/>
                <a:cs typeface="Times New Roman" panose="02020603050405020304" pitchFamily="18" charset="0"/>
              </a:rPr>
              <a:t> are intended for inshore coastwise navigation.</a:t>
            </a:r>
          </a:p>
          <a:p>
            <a:pPr marL="285750" indent="-285750" algn="just">
              <a:spcBef>
                <a:spcPts val="0"/>
              </a:spcBef>
              <a:spcAft>
                <a:spcPts val="0"/>
              </a:spcAf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1:50,001-1:150,000</a:t>
            </a:r>
          </a:p>
          <a:p>
            <a:pPr algn="just">
              <a:spcBef>
                <a:spcPts val="0"/>
              </a:spcBef>
              <a:spcAft>
                <a:spcPts val="0"/>
              </a:spcAft>
            </a:pPr>
            <a:endPar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spcBef>
                <a:spcPts val="0"/>
              </a:spcBef>
              <a:spcAft>
                <a:spcPts val="0"/>
              </a:spcAft>
            </a:pP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-Harbor Charts</a:t>
            </a:r>
            <a:r>
              <a:rPr lang="en-US" sz="1800" dirty="0">
                <a:solidFill>
                  <a:srgbClr val="000000"/>
                </a:solidFill>
                <a:latin typeface="Times New Roman" panose="02020603050405020304" pitchFamily="18" charset="0"/>
                <a:cs typeface="Times New Roman" panose="02020603050405020304" pitchFamily="18" charset="0"/>
              </a:rPr>
              <a:t> are intended for navigation and anchorage in harbors and small waterways.</a:t>
            </a:r>
          </a:p>
          <a:p>
            <a:pPr marL="285750" indent="-285750" algn="just">
              <a:spcBef>
                <a:spcPts val="0"/>
              </a:spcBef>
              <a:spcAft>
                <a:spcPts val="0"/>
              </a:spcAft>
              <a:buFont typeface="Arial" panose="020B0604020202020204" pitchFamily="34" charset="0"/>
              <a:buChar char="•"/>
            </a:pPr>
            <a:r>
              <a:rPr lang="en-US" sz="1800" dirty="0">
                <a:solidFill>
                  <a:srgbClr val="000000"/>
                </a:solidFill>
                <a:latin typeface="Times New Roman" panose="02020603050405020304" pitchFamily="18" charset="0"/>
                <a:cs typeface="Times New Roman" panose="02020603050405020304" pitchFamily="18" charset="0"/>
              </a:rPr>
              <a:t>Larger than 1:50,000</a:t>
            </a: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72004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Scales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99FBAA2-137D-4A68-84CA-117B814A01E6}"/>
              </a:ext>
            </a:extLst>
          </p:cNvPr>
          <p:cNvPicPr>
            <a:picLocks noChangeAspect="1"/>
          </p:cNvPicPr>
          <p:nvPr/>
        </p:nvPicPr>
        <p:blipFill rotWithShape="1">
          <a:blip r:embed="rId5"/>
          <a:srcRect l="64166" t="20371" r="10834" b="14444"/>
          <a:stretch/>
        </p:blipFill>
        <p:spPr>
          <a:xfrm>
            <a:off x="-13447" y="0"/>
            <a:ext cx="9143999" cy="6502400"/>
          </a:xfrm>
          <a:prstGeom prst="rect">
            <a:avLst/>
          </a:prstGeom>
        </p:spPr>
      </p:pic>
    </p:spTree>
    <p:extLst>
      <p:ext uri="{BB962C8B-B14F-4D97-AF65-F5344CB8AC3E}">
        <p14:creationId xmlns:p14="http://schemas.microsoft.com/office/powerpoint/2010/main" val="237881194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Compass Rose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3573537" cy="2893100"/>
          </a:xfrm>
          <a:prstGeom prst="rect">
            <a:avLst/>
          </a:prstGeom>
        </p:spPr>
        <p:txBody>
          <a:bodyPr wrap="square">
            <a:spAutoFit/>
          </a:bodyPr>
          <a:lstStyle/>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-The </a:t>
            </a: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Compass Rose </a:t>
            </a:r>
            <a:r>
              <a:rPr lang="en-US" sz="1800" dirty="0">
                <a:solidFill>
                  <a:srgbClr val="000000"/>
                </a:solidFill>
                <a:latin typeface="Times New Roman" panose="02020603050405020304" pitchFamily="18" charset="0"/>
                <a:cs typeface="Times New Roman" panose="02020603050405020304" pitchFamily="18" charset="0"/>
              </a:rPr>
              <a:t>is used to measure direction (true or magnetic) using slider/parallel ruler.</a:t>
            </a:r>
          </a:p>
          <a:p>
            <a:pPr algn="just">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-It contains the local magnetic variation and the annual change, either an increase or decrease.</a:t>
            </a:r>
          </a:p>
          <a:p>
            <a:pPr algn="just">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9218" name="Picture 2" descr="Image result for nautical chart symbols and meanings">
            <a:extLst>
              <a:ext uri="{FF2B5EF4-FFF2-40B4-BE49-F238E27FC236}">
                <a16:creationId xmlns:a16="http://schemas.microsoft.com/office/drawing/2014/main" id="{7A20FA2B-5B8D-4B82-8FB8-AF60113506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112" y="1685495"/>
            <a:ext cx="4607288" cy="47389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C0FD5EF-CC85-4A2B-ADC5-1627B82998EA}"/>
              </a:ext>
            </a:extLst>
          </p:cNvPr>
          <p:cNvCxnSpPr>
            <a:cxnSpLocks/>
          </p:cNvCxnSpPr>
          <p:nvPr/>
        </p:nvCxnSpPr>
        <p:spPr>
          <a:xfrm>
            <a:off x="3755641" y="3660187"/>
            <a:ext cx="2416559" cy="14981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C306B14D-C4E3-4978-9A8C-CF6050C9AF94}"/>
              </a:ext>
            </a:extLst>
          </p:cNvPr>
          <p:cNvCxnSpPr>
            <a:cxnSpLocks/>
          </p:cNvCxnSpPr>
          <p:nvPr/>
        </p:nvCxnSpPr>
        <p:spPr>
          <a:xfrm>
            <a:off x="3276600" y="4038600"/>
            <a:ext cx="2895600" cy="6400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7183717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Geodesy, the Basis of Cartography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522656471"/>
              </p:ext>
            </p:extLst>
          </p:nvPr>
        </p:nvGraphicFramePr>
        <p:xfrm>
          <a:off x="51753" y="1905000"/>
          <a:ext cx="4520247" cy="4500838"/>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Geodesy</a:t>
                      </a:r>
                      <a:r>
                        <a:rPr lang="en-US" sz="2000" u="none" dirty="0">
                          <a:solidFill>
                            <a:schemeClr val="tx1"/>
                          </a:solidFill>
                          <a:effectLst/>
                          <a:latin typeface="Times New Roman" panose="02020603050405020304" pitchFamily="18" charset="0"/>
                          <a:ea typeface="Times New Roman" panose="02020603050405020304" pitchFamily="18" charset="0"/>
                        </a:rPr>
                        <a:t>-The application of mathematics to model the size and shape of the Earth.</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-Enables us to describe the Earth’s magnetic and gravitational fields.</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-From Geodesy, we developed a coordinate referencing system to precisely position and navigate 3-dimensionally across a global scale!</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5" name="Picture 4">
            <a:extLst>
              <a:ext uri="{FF2B5EF4-FFF2-40B4-BE49-F238E27FC236}">
                <a16:creationId xmlns:a16="http://schemas.microsoft.com/office/drawing/2014/main" id="{89B7958C-06B4-D3FA-2B73-FDDB3FBD877C}"/>
              </a:ext>
            </a:extLst>
          </p:cNvPr>
          <p:cNvPicPr>
            <a:picLocks noChangeAspect="1"/>
          </p:cNvPicPr>
          <p:nvPr/>
        </p:nvPicPr>
        <p:blipFill>
          <a:blip r:embed="rId5"/>
          <a:stretch>
            <a:fillRect/>
          </a:stretch>
        </p:blipFill>
        <p:spPr>
          <a:xfrm>
            <a:off x="5148896" y="1795188"/>
            <a:ext cx="3943351" cy="3943351"/>
          </a:xfrm>
          <a:prstGeom prst="rect">
            <a:avLst/>
          </a:prstGeom>
        </p:spPr>
      </p:pic>
    </p:spTree>
    <p:extLst>
      <p:ext uri="{BB962C8B-B14F-4D97-AF65-F5344CB8AC3E}">
        <p14:creationId xmlns:p14="http://schemas.microsoft.com/office/powerpoint/2010/main" val="27727817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Distance Scale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8823473" cy="677108"/>
          </a:xfrm>
          <a:prstGeom prst="rect">
            <a:avLst/>
          </a:prstGeom>
        </p:spPr>
        <p:txBody>
          <a:bodyPr wrap="square">
            <a:spAutoFit/>
          </a:bodyPr>
          <a:lstStyle/>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-The </a:t>
            </a:r>
            <a:r>
              <a:rPr lang="en-US" sz="1800" u="sng"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Distance Scale </a:t>
            </a:r>
            <a:r>
              <a:rPr lang="en-US" sz="1800" dirty="0">
                <a:solidFill>
                  <a:srgbClr val="000000"/>
                </a:solidFill>
                <a:latin typeface="Times New Roman" panose="02020603050405020304" pitchFamily="18" charset="0"/>
                <a:cs typeface="Times New Roman" panose="02020603050405020304" pitchFamily="18" charset="0"/>
              </a:rPr>
              <a:t>is used to measure distances using a compass or divider.</a:t>
            </a: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13314" name="Picture 2" descr="https://lh3.googleusercontent.com/8cZEOUHkCpIgawi2X4s0a-6C5D_eiOqdw8wzbseCKWPmnePpiQEfGOXnobCo8hJe7778odyNYd7KvWRsamcQs7HIcnTOOEOek-3LbMDtQkcWJbPjlwxJkgEnfc_tadvwsTRajDt5Q_HzxU6CZkHTJ9PcoyJbBmT6caKwzeJEgh8icopNzlQbU_76op3-n4_EBAuIcBdZ=nw">
            <a:extLst>
              <a:ext uri="{FF2B5EF4-FFF2-40B4-BE49-F238E27FC236}">
                <a16:creationId xmlns:a16="http://schemas.microsoft.com/office/drawing/2014/main" id="{AE6305D4-F696-4481-A2AB-50E26CEAD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19400"/>
            <a:ext cx="91440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1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Dates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3573537" cy="3724096"/>
          </a:xfrm>
          <a:prstGeom prst="rect">
            <a:avLst/>
          </a:prstGeom>
        </p:spPr>
        <p:txBody>
          <a:bodyPr wrap="square">
            <a:spAutoFit/>
          </a:bodyPr>
          <a:lstStyle/>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-The chart will have two areas where the dates are shown.</a:t>
            </a:r>
          </a:p>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-The top center will have date of the first edition.</a:t>
            </a:r>
          </a:p>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-The lower left corner will have the current edition number and date.</a:t>
            </a:r>
          </a:p>
          <a:p>
            <a:pPr algn="just">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-NOAA charts will also show “cleared through” dates in the lower left to indicate what NTM and LNM its updated too.</a:t>
            </a:r>
          </a:p>
          <a:p>
            <a:pPr algn="just">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1870CA1-2028-4A75-AA5C-AC5AEB5EDD39}"/>
              </a:ext>
            </a:extLst>
          </p:cNvPr>
          <p:cNvPicPr>
            <a:picLocks noChangeAspect="1"/>
          </p:cNvPicPr>
          <p:nvPr/>
        </p:nvPicPr>
        <p:blipFill rotWithShape="1">
          <a:blip r:embed="rId5"/>
          <a:srcRect b="40625"/>
          <a:stretch/>
        </p:blipFill>
        <p:spPr>
          <a:xfrm>
            <a:off x="5638800" y="1758093"/>
            <a:ext cx="2949431" cy="1447800"/>
          </a:xfrm>
          <a:prstGeom prst="rect">
            <a:avLst/>
          </a:prstGeom>
        </p:spPr>
      </p:pic>
      <p:cxnSp>
        <p:nvCxnSpPr>
          <p:cNvPr id="17" name="Straight Arrow Connector 16">
            <a:extLst>
              <a:ext uri="{FF2B5EF4-FFF2-40B4-BE49-F238E27FC236}">
                <a16:creationId xmlns:a16="http://schemas.microsoft.com/office/drawing/2014/main" id="{25AD79FA-4118-4501-B3F0-A6D7EB5BAA5D}"/>
              </a:ext>
            </a:extLst>
          </p:cNvPr>
          <p:cNvCxnSpPr>
            <a:cxnSpLocks/>
          </p:cNvCxnSpPr>
          <p:nvPr/>
        </p:nvCxnSpPr>
        <p:spPr>
          <a:xfrm flipV="1">
            <a:off x="3733800" y="2286000"/>
            <a:ext cx="2024063" cy="304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9" name="Picture 18">
            <a:extLst>
              <a:ext uri="{FF2B5EF4-FFF2-40B4-BE49-F238E27FC236}">
                <a16:creationId xmlns:a16="http://schemas.microsoft.com/office/drawing/2014/main" id="{DFE89297-81C8-4132-ADAB-DAC14FCCF344}"/>
              </a:ext>
            </a:extLst>
          </p:cNvPr>
          <p:cNvPicPr>
            <a:picLocks noChangeAspect="1"/>
          </p:cNvPicPr>
          <p:nvPr/>
        </p:nvPicPr>
        <p:blipFill rotWithShape="1">
          <a:blip r:embed="rId6"/>
          <a:srcRect l="73334" t="26296" r="13333" b="35185"/>
          <a:stretch/>
        </p:blipFill>
        <p:spPr>
          <a:xfrm>
            <a:off x="5021336" y="3289300"/>
            <a:ext cx="3962400" cy="3219450"/>
          </a:xfrm>
          <a:prstGeom prst="rect">
            <a:avLst/>
          </a:prstGeom>
        </p:spPr>
      </p:pic>
      <p:cxnSp>
        <p:nvCxnSpPr>
          <p:cNvPr id="21" name="Straight Arrow Connector 20">
            <a:extLst>
              <a:ext uri="{FF2B5EF4-FFF2-40B4-BE49-F238E27FC236}">
                <a16:creationId xmlns:a16="http://schemas.microsoft.com/office/drawing/2014/main" id="{D998960C-AB42-49BA-A94F-6BCE7A939BC2}"/>
              </a:ext>
            </a:extLst>
          </p:cNvPr>
          <p:cNvCxnSpPr/>
          <p:nvPr/>
        </p:nvCxnSpPr>
        <p:spPr>
          <a:xfrm>
            <a:off x="3810000" y="3429000"/>
            <a:ext cx="2514600" cy="208066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E190B4CE-8738-475E-943C-23DBF1D18B4A}"/>
              </a:ext>
            </a:extLst>
          </p:cNvPr>
          <p:cNvCxnSpPr/>
          <p:nvPr/>
        </p:nvCxnSpPr>
        <p:spPr>
          <a:xfrm>
            <a:off x="2895600" y="4724400"/>
            <a:ext cx="2862263" cy="8947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890524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Shoreline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3573537" cy="4678204"/>
          </a:xfrm>
          <a:prstGeom prst="rect">
            <a:avLst/>
          </a:prstGeom>
        </p:spPr>
        <p:txBody>
          <a:bodyPr wrap="square">
            <a:spAutoFit/>
          </a:bodyPr>
          <a:lstStyle/>
          <a:p>
            <a:pPr algn="just">
              <a:spcBef>
                <a:spcPts val="0"/>
              </a:spcBef>
              <a:spcAft>
                <a:spcPts val="0"/>
              </a:spcAft>
            </a:pPr>
            <a:r>
              <a:rPr lang="en-US" sz="2000" dirty="0">
                <a:solidFill>
                  <a:srgbClr val="000000"/>
                </a:solidFill>
                <a:latin typeface="Times New Roman" panose="02020603050405020304" pitchFamily="18" charset="0"/>
                <a:cs typeface="Times New Roman" panose="02020603050405020304" pitchFamily="18" charset="0"/>
              </a:rPr>
              <a:t>-The shoreline on chart represents the contact between land and water.</a:t>
            </a:r>
          </a:p>
          <a:p>
            <a:pPr algn="just">
              <a:spcBef>
                <a:spcPts val="0"/>
              </a:spcBef>
              <a:spcAft>
                <a:spcPts val="0"/>
              </a:spcAft>
            </a:pPr>
            <a:r>
              <a:rPr lang="en-US" sz="2000" dirty="0">
                <a:solidFill>
                  <a:srgbClr val="000000"/>
                </a:solidFill>
                <a:latin typeface="Times New Roman" panose="02020603050405020304" pitchFamily="18" charset="0"/>
                <a:cs typeface="Times New Roman" panose="02020603050405020304" pitchFamily="18" charset="0"/>
              </a:rPr>
              <a:t>-Usually Mean High water line.</a:t>
            </a:r>
          </a:p>
          <a:p>
            <a:pPr algn="just">
              <a:spcBef>
                <a:spcPts val="0"/>
              </a:spcBef>
              <a:spcAft>
                <a:spcPts val="0"/>
              </a:spcAft>
            </a:pPr>
            <a:r>
              <a:rPr lang="en-US" sz="2000" dirty="0">
                <a:solidFill>
                  <a:srgbClr val="000000"/>
                </a:solidFill>
                <a:latin typeface="Times New Roman" panose="02020603050405020304" pitchFamily="18" charset="0"/>
                <a:cs typeface="Times New Roman" panose="02020603050405020304" pitchFamily="18" charset="0"/>
              </a:rPr>
              <a:t>-Green shade represents areas that are exposed during low tides.</a:t>
            </a:r>
          </a:p>
          <a:p>
            <a:pPr algn="just">
              <a:spcBef>
                <a:spcPts val="0"/>
              </a:spcBef>
              <a:spcAft>
                <a:spcPts val="0"/>
              </a:spcAft>
            </a:pPr>
            <a:r>
              <a:rPr lang="en-US" sz="2000" dirty="0">
                <a:solidFill>
                  <a:srgbClr val="000000"/>
                </a:solidFill>
                <a:latin typeface="Times New Roman" panose="02020603050405020304" pitchFamily="18" charset="0"/>
                <a:cs typeface="Times New Roman" panose="02020603050405020304" pitchFamily="18" charset="0"/>
              </a:rPr>
              <a:t>-If bottom type is mud, sand, gravel or stone, it will be noted.</a:t>
            </a:r>
          </a:p>
          <a:p>
            <a:pPr algn="just">
              <a:spcBef>
                <a:spcPts val="0"/>
              </a:spcBef>
              <a:spcAft>
                <a:spcPts val="0"/>
              </a:spcAft>
            </a:pPr>
            <a:r>
              <a:rPr lang="en-US" sz="2000" dirty="0">
                <a:solidFill>
                  <a:srgbClr val="000000"/>
                </a:solidFill>
                <a:latin typeface="Times New Roman" panose="02020603050405020304" pitchFamily="18" charset="0"/>
                <a:cs typeface="Times New Roman" panose="02020603050405020304" pitchFamily="18" charset="0"/>
              </a:rPr>
              <a:t>If bottom type is coral or rock, appropriate symbol will be used.</a:t>
            </a:r>
          </a:p>
          <a:p>
            <a:pPr algn="just">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0D938AC-6C0B-4E7E-B8E7-4FAAA737894D}"/>
              </a:ext>
            </a:extLst>
          </p:cNvPr>
          <p:cNvPicPr>
            <a:picLocks noChangeAspect="1"/>
          </p:cNvPicPr>
          <p:nvPr/>
        </p:nvPicPr>
        <p:blipFill rotWithShape="1">
          <a:blip r:embed="rId5"/>
          <a:srcRect l="79551" t="25562" r="2599" b="26297"/>
          <a:stretch/>
        </p:blipFill>
        <p:spPr>
          <a:xfrm>
            <a:off x="4495800" y="1982317"/>
            <a:ext cx="4191000" cy="3178974"/>
          </a:xfrm>
          <a:prstGeom prst="rect">
            <a:avLst/>
          </a:prstGeom>
        </p:spPr>
      </p:pic>
      <p:cxnSp>
        <p:nvCxnSpPr>
          <p:cNvPr id="17" name="Straight Arrow Connector 16">
            <a:extLst>
              <a:ext uri="{FF2B5EF4-FFF2-40B4-BE49-F238E27FC236}">
                <a16:creationId xmlns:a16="http://schemas.microsoft.com/office/drawing/2014/main" id="{25AD79FA-4118-4501-B3F0-A6D7EB5BAA5D}"/>
              </a:ext>
            </a:extLst>
          </p:cNvPr>
          <p:cNvCxnSpPr>
            <a:cxnSpLocks/>
          </p:cNvCxnSpPr>
          <p:nvPr/>
        </p:nvCxnSpPr>
        <p:spPr>
          <a:xfrm>
            <a:off x="3813594" y="2152501"/>
            <a:ext cx="2587206" cy="8961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3838071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Soundings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3573537" cy="5355312"/>
          </a:xfrm>
          <a:prstGeom prst="rect">
            <a:avLst/>
          </a:prstGeom>
        </p:spPr>
        <p:txBody>
          <a:bodyPr wrap="square">
            <a:spAutoFit/>
          </a:bodyPr>
          <a:lstStyle/>
          <a:p>
            <a:pPr algn="l">
              <a:spcBef>
                <a:spcPts val="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-Large block letters at top, under title block, and at bottom of the chart will indicate the unit of measurement.</a:t>
            </a:r>
          </a:p>
          <a:p>
            <a:pPr algn="l">
              <a:spcBef>
                <a:spcPts val="0"/>
              </a:spcBef>
              <a:spcAft>
                <a:spcPts val="0"/>
              </a:spcAft>
            </a:pPr>
            <a:endParaRPr lang="en-US" sz="1600" dirty="0">
              <a:solidFill>
                <a:srgbClr val="000000"/>
              </a:solidFill>
              <a:latin typeface="Times New Roman" panose="02020603050405020304" pitchFamily="18" charset="0"/>
              <a:cs typeface="Times New Roman" panose="02020603050405020304" pitchFamily="18" charset="0"/>
            </a:endParaRPr>
          </a:p>
          <a:p>
            <a:pPr algn="l">
              <a:spcBef>
                <a:spcPts val="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-Numbers denote individual sounding.</a:t>
            </a:r>
          </a:p>
          <a:p>
            <a:pPr algn="l">
              <a:spcBef>
                <a:spcPts val="0"/>
              </a:spcBef>
              <a:spcAft>
                <a:spcPts val="0"/>
              </a:spcAft>
            </a:pPr>
            <a:endParaRPr lang="en-US" sz="1600" dirty="0">
              <a:solidFill>
                <a:srgbClr val="000000"/>
              </a:solidFill>
              <a:latin typeface="Times New Roman" panose="02020603050405020304" pitchFamily="18" charset="0"/>
              <a:cs typeface="Times New Roman" panose="02020603050405020304" pitchFamily="18" charset="0"/>
            </a:endParaRPr>
          </a:p>
          <a:p>
            <a:pPr algn="l">
              <a:spcBef>
                <a:spcPts val="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-Soundings are based on Mean Lower Low Water, the average height of the lowest tide recorded at a tide station each day during a 19-year recording period, known as a Tectonic Cycle.</a:t>
            </a:r>
          </a:p>
          <a:p>
            <a:pPr algn="l">
              <a:spcBef>
                <a:spcPts val="0"/>
              </a:spcBef>
              <a:spcAft>
                <a:spcPts val="0"/>
              </a:spcAft>
            </a:pPr>
            <a:endParaRPr lang="en-US" sz="1600" dirty="0">
              <a:solidFill>
                <a:srgbClr val="000000"/>
              </a:solidFill>
              <a:latin typeface="Times New Roman" panose="02020603050405020304" pitchFamily="18" charset="0"/>
              <a:cs typeface="Times New Roman" panose="02020603050405020304" pitchFamily="18" charset="0"/>
            </a:endParaRPr>
          </a:p>
          <a:p>
            <a:pPr algn="l">
              <a:spcBef>
                <a:spcPts val="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-Supplemented by depth contours or lines connecting points of equal depth.</a:t>
            </a:r>
          </a:p>
          <a:p>
            <a:pPr algn="l">
              <a:spcBef>
                <a:spcPts val="0"/>
              </a:spcBef>
              <a:spcAft>
                <a:spcPts val="0"/>
              </a:spcAft>
            </a:pPr>
            <a:endParaRPr lang="en-US" sz="1600" dirty="0">
              <a:solidFill>
                <a:srgbClr val="000000"/>
              </a:solidFill>
              <a:latin typeface="Times New Roman" panose="02020603050405020304" pitchFamily="18" charset="0"/>
              <a:cs typeface="Times New Roman" panose="02020603050405020304" pitchFamily="18" charset="0"/>
            </a:endParaRPr>
          </a:p>
          <a:p>
            <a:pPr algn="l">
              <a:spcBef>
                <a:spcPts val="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-Shoal areas are often given blue tint.</a:t>
            </a:r>
          </a:p>
          <a:p>
            <a:pPr algn="just">
              <a:spcBef>
                <a:spcPts val="0"/>
              </a:spcBef>
              <a:spcAft>
                <a:spcPts val="0"/>
              </a:spcAft>
            </a:pPr>
            <a:endParaRPr lang="en-US" sz="1600" dirty="0">
              <a:solidFill>
                <a:srgbClr val="000000"/>
              </a:solidFill>
              <a:latin typeface="Times New Roman" panose="02020603050405020304" pitchFamily="18" charset="0"/>
              <a:cs typeface="Times New Roman" panose="02020603050405020304" pitchFamily="18" charset="0"/>
            </a:endParaRPr>
          </a:p>
          <a:p>
            <a:pPr algn="l">
              <a:spcBef>
                <a:spcPts val="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-Based on chart scale, not all soundings will be shown.</a:t>
            </a:r>
          </a:p>
          <a:p>
            <a:pPr algn="just">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037B3BA-1CBA-4672-BAD8-E0CC4BC1304B}"/>
              </a:ext>
            </a:extLst>
          </p:cNvPr>
          <p:cNvPicPr>
            <a:picLocks noChangeAspect="1"/>
          </p:cNvPicPr>
          <p:nvPr/>
        </p:nvPicPr>
        <p:blipFill rotWithShape="1">
          <a:blip r:embed="rId5"/>
          <a:srcRect l="88333" t="10229" r="1568" b="29259"/>
          <a:stretch/>
        </p:blipFill>
        <p:spPr>
          <a:xfrm>
            <a:off x="6236898" y="1672832"/>
            <a:ext cx="2819400" cy="4751589"/>
          </a:xfrm>
          <a:prstGeom prst="rect">
            <a:avLst/>
          </a:prstGeom>
        </p:spPr>
      </p:pic>
      <p:cxnSp>
        <p:nvCxnSpPr>
          <p:cNvPr id="17" name="Straight Arrow Connector 16">
            <a:extLst>
              <a:ext uri="{FF2B5EF4-FFF2-40B4-BE49-F238E27FC236}">
                <a16:creationId xmlns:a16="http://schemas.microsoft.com/office/drawing/2014/main" id="{25AD79FA-4118-4501-B3F0-A6D7EB5BAA5D}"/>
              </a:ext>
            </a:extLst>
          </p:cNvPr>
          <p:cNvCxnSpPr>
            <a:cxnSpLocks/>
          </p:cNvCxnSpPr>
          <p:nvPr/>
        </p:nvCxnSpPr>
        <p:spPr>
          <a:xfrm flipV="1">
            <a:off x="3733800" y="1817322"/>
            <a:ext cx="4191000" cy="1501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1" name="Picture 20">
            <a:extLst>
              <a:ext uri="{FF2B5EF4-FFF2-40B4-BE49-F238E27FC236}">
                <a16:creationId xmlns:a16="http://schemas.microsoft.com/office/drawing/2014/main" id="{D53CE303-B7FA-474C-BD32-F19A4D68ABE3}"/>
              </a:ext>
            </a:extLst>
          </p:cNvPr>
          <p:cNvPicPr>
            <a:picLocks noChangeAspect="1"/>
          </p:cNvPicPr>
          <p:nvPr/>
        </p:nvPicPr>
        <p:blipFill rotWithShape="1">
          <a:blip r:embed="rId6"/>
          <a:srcRect l="68936" t="39147" r="28234" b="52961"/>
          <a:stretch/>
        </p:blipFill>
        <p:spPr>
          <a:xfrm>
            <a:off x="3661118" y="4393141"/>
            <a:ext cx="2566005" cy="2012589"/>
          </a:xfrm>
          <a:prstGeom prst="rect">
            <a:avLst/>
          </a:prstGeom>
        </p:spPr>
      </p:pic>
      <p:cxnSp>
        <p:nvCxnSpPr>
          <p:cNvPr id="18" name="Straight Arrow Connector 17">
            <a:extLst>
              <a:ext uri="{FF2B5EF4-FFF2-40B4-BE49-F238E27FC236}">
                <a16:creationId xmlns:a16="http://schemas.microsoft.com/office/drawing/2014/main" id="{FDB3EE25-EB25-450C-B5E9-5840AFA39E05}"/>
              </a:ext>
            </a:extLst>
          </p:cNvPr>
          <p:cNvCxnSpPr>
            <a:cxnSpLocks/>
          </p:cNvCxnSpPr>
          <p:nvPr/>
        </p:nvCxnSpPr>
        <p:spPr>
          <a:xfrm>
            <a:off x="3733800" y="2108643"/>
            <a:ext cx="4191000" cy="39111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6556421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Miscellaneous Chart Features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EF278A-4D30-4DDD-9EE6-BDDD91845E90}"/>
              </a:ext>
            </a:extLst>
          </p:cNvPr>
          <p:cNvSpPr/>
          <p:nvPr/>
        </p:nvSpPr>
        <p:spPr>
          <a:xfrm>
            <a:off x="160263" y="1785570"/>
            <a:ext cx="3573537" cy="4801314"/>
          </a:xfrm>
          <a:prstGeom prst="rect">
            <a:avLst/>
          </a:prstGeom>
        </p:spPr>
        <p:txBody>
          <a:bodyPr wrap="square">
            <a:spAutoFit/>
          </a:bodyPr>
          <a:lstStyle/>
          <a:p>
            <a:pPr algn="l">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-Anchorage areas typically labeled with magenta, black or green lines.</a:t>
            </a:r>
          </a:p>
          <a:p>
            <a:pPr algn="l">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l">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-Anchorage berths shown as purple circles with assigned letter.</a:t>
            </a:r>
          </a:p>
          <a:p>
            <a:pPr algn="l">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l">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-Firing and bombing areas in US areas are shown on NOS and NGA charts.</a:t>
            </a:r>
          </a:p>
          <a:p>
            <a:pPr algn="l">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l">
              <a:spcBef>
                <a:spcPts val="0"/>
              </a:spcBef>
              <a:spcAft>
                <a:spcPts val="0"/>
              </a:spcAft>
            </a:pPr>
            <a:r>
              <a:rPr lang="en-US" sz="1800" dirty="0">
                <a:solidFill>
                  <a:srgbClr val="000000"/>
                </a:solidFill>
                <a:latin typeface="Times New Roman" panose="02020603050405020304" pitchFamily="18" charset="0"/>
                <a:cs typeface="Times New Roman" panose="02020603050405020304" pitchFamily="18" charset="0"/>
              </a:rPr>
              <a:t>-Traffic Separation Schemes shown on charts of scale 1:600,000 and larger in magenta.</a:t>
            </a:r>
          </a:p>
          <a:p>
            <a:pPr algn="l">
              <a:spcBef>
                <a:spcPts val="0"/>
              </a:spcBef>
              <a:spcAft>
                <a:spcPts val="0"/>
              </a:spcAft>
            </a:pPr>
            <a:endParaRPr lang="en-US" sz="1600" dirty="0">
              <a:solidFill>
                <a:srgbClr val="000000"/>
              </a:solidFill>
              <a:latin typeface="Times New Roman" panose="02020603050405020304" pitchFamily="18" charset="0"/>
              <a:cs typeface="Times New Roman" panose="02020603050405020304" pitchFamily="18" charset="0"/>
            </a:endParaRPr>
          </a:p>
          <a:p>
            <a:pPr algn="l">
              <a:spcBef>
                <a:spcPts val="0"/>
              </a:spcBef>
              <a:spcAft>
                <a:spcPts val="0"/>
              </a:spcAft>
            </a:pPr>
            <a:endParaRPr lang="en-US" sz="1800" dirty="0">
              <a:solidFill>
                <a:srgbClr val="000000"/>
              </a:solidFill>
              <a:latin typeface="Times New Roman" panose="02020603050405020304" pitchFamily="18" charset="0"/>
              <a:cs typeface="Times New Roman" panose="02020603050405020304" pitchFamily="18" charset="0"/>
            </a:endParaRPr>
          </a:p>
          <a:p>
            <a:pPr algn="just">
              <a:spcBef>
                <a:spcPts val="0"/>
              </a:spcBef>
              <a:spcAft>
                <a:spcPts val="0"/>
              </a:spcAft>
            </a:pPr>
            <a:endParaRPr lang="en-US" sz="2000" dirty="0">
              <a:solidFill>
                <a:srgbClr val="0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6E2A618-3402-492B-A6C1-4FA470C8981F}"/>
              </a:ext>
            </a:extLst>
          </p:cNvPr>
          <p:cNvPicPr>
            <a:picLocks noChangeAspect="1"/>
          </p:cNvPicPr>
          <p:nvPr/>
        </p:nvPicPr>
        <p:blipFill rotWithShape="1">
          <a:blip r:embed="rId5"/>
          <a:srcRect l="57500" t="17407" r="6667" b="8519"/>
          <a:stretch/>
        </p:blipFill>
        <p:spPr>
          <a:xfrm>
            <a:off x="3661118" y="2057400"/>
            <a:ext cx="5481045" cy="3753025"/>
          </a:xfrm>
          <a:prstGeom prst="rect">
            <a:avLst/>
          </a:prstGeom>
        </p:spPr>
      </p:pic>
    </p:spTree>
    <p:extLst>
      <p:ext uri="{BB962C8B-B14F-4D97-AF65-F5344CB8AC3E}">
        <p14:creationId xmlns:p14="http://schemas.microsoft.com/office/powerpoint/2010/main" val="260286982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Nautical Chart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FDFEE4-6645-47A2-8DC0-F56A31A5D8B8}"/>
              </a:ext>
            </a:extLst>
          </p:cNvPr>
          <p:cNvSpPr txBox="1"/>
          <p:nvPr/>
        </p:nvSpPr>
        <p:spPr>
          <a:xfrm>
            <a:off x="1752600" y="3028890"/>
            <a:ext cx="5943600" cy="400110"/>
          </a:xfrm>
          <a:prstGeom prst="rect">
            <a:avLst/>
          </a:prstGeom>
          <a:noFill/>
        </p:spPr>
        <p:txBody>
          <a:bodyPr wrap="square" rtlCol="0">
            <a:spAutoFit/>
          </a:bodyPr>
          <a:lstStyle/>
          <a:p>
            <a:pPr algn="l"/>
            <a:r>
              <a:rPr lang="en-US" sz="2000" dirty="0">
                <a:latin typeface="Times New Roman" panose="02020603050405020304" pitchFamily="18" charset="0"/>
                <a:cs typeface="Times New Roman" panose="02020603050405020304" pitchFamily="18" charset="0"/>
                <a:hlinkClick r:id="rId5"/>
              </a:rPr>
              <a:t>Ep 30: Navigation: The Nautical Chart - YouTube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12515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Nautical Chart Distribution Agencies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63929588"/>
              </p:ext>
            </p:extLst>
          </p:nvPr>
        </p:nvGraphicFramePr>
        <p:xfrm>
          <a:off x="51753" y="1747562"/>
          <a:ext cx="9078800" cy="5699760"/>
        </p:xfrm>
        <a:graphic>
          <a:graphicData uri="http://schemas.openxmlformats.org/drawingml/2006/table">
            <a:tbl>
              <a:tblPr firstRow="1" firstCol="1" bandRow="1">
                <a:tableStyleId>{5C22544A-7EE6-4342-B048-85BDC9FD1C3A}</a:tableStyleId>
              </a:tblPr>
              <a:tblGrid>
                <a:gridCol w="907880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-National Ocean Service (NOS)</a:t>
                      </a: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342900" marR="0" indent="-342900" hangingPunct="0">
                        <a:spcBef>
                          <a:spcPts val="0"/>
                        </a:spcBef>
                        <a:spcAft>
                          <a:spcPts val="0"/>
                        </a:spcAft>
                        <a:buFont typeface="+mj-lt"/>
                        <a:buAutoNum type="arabicPeriod"/>
                      </a:pPr>
                      <a:r>
                        <a:rPr lang="en-US" sz="1800" u="none" dirty="0">
                          <a:solidFill>
                            <a:schemeClr val="tx1"/>
                          </a:solidFill>
                          <a:effectLst/>
                          <a:latin typeface="Times New Roman" panose="02020603050405020304" pitchFamily="18" charset="0"/>
                          <a:ea typeface="Times New Roman" panose="02020603050405020304" pitchFamily="18" charset="0"/>
                        </a:rPr>
                        <a:t>Governmental agency for charting the coastal waters of US</a:t>
                      </a:r>
                    </a:p>
                    <a:p>
                      <a:pPr marL="342900" marR="0" indent="-342900" hangingPunct="0">
                        <a:spcBef>
                          <a:spcPts val="0"/>
                        </a:spcBef>
                        <a:spcAft>
                          <a:spcPts val="0"/>
                        </a:spcAft>
                        <a:buFont typeface="+mj-lt"/>
                        <a:buAutoNum type="arabicPeriod"/>
                      </a:pPr>
                      <a:r>
                        <a:rPr lang="en-US" sz="1800" u="none" dirty="0">
                          <a:solidFill>
                            <a:schemeClr val="tx1"/>
                          </a:solidFill>
                          <a:effectLst/>
                          <a:latin typeface="Times New Roman" panose="02020603050405020304" pitchFamily="18" charset="0"/>
                          <a:ea typeface="Times New Roman" panose="02020603050405020304" pitchFamily="18" charset="0"/>
                        </a:rPr>
                        <a:t>Division of the National Oceanic and Atmospheric Administration (NOAA)</a:t>
                      </a:r>
                    </a:p>
                    <a:p>
                      <a:pPr marL="342900" marR="0" indent="-342900" hangingPunct="0">
                        <a:spcBef>
                          <a:spcPts val="0"/>
                        </a:spcBef>
                        <a:spcAft>
                          <a:spcPts val="0"/>
                        </a:spcAft>
                        <a:buFont typeface="+mj-lt"/>
                        <a:buAutoNum type="arabicPeriod"/>
                      </a:pPr>
                      <a:r>
                        <a:rPr lang="en-US" sz="1800" u="none" dirty="0">
                          <a:solidFill>
                            <a:schemeClr val="tx1"/>
                          </a:solidFill>
                          <a:effectLst/>
                          <a:latin typeface="Times New Roman" panose="02020603050405020304" pitchFamily="18" charset="0"/>
                          <a:ea typeface="Times New Roman" panose="02020603050405020304" pitchFamily="18" charset="0"/>
                        </a:rPr>
                        <a:t>Charts are produced for coastal US waters, most rivers and Great Lakes for commercial and civilian use.</a:t>
                      </a:r>
                    </a:p>
                    <a:p>
                      <a:pPr marL="0" marR="0" indent="0" hangingPunct="0">
                        <a:spcBef>
                          <a:spcPts val="0"/>
                        </a:spcBef>
                        <a:spcAft>
                          <a:spcPts val="0"/>
                        </a:spcAft>
                        <a:buFont typeface="+mj-lt"/>
                        <a:buNone/>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-Army Corps Of Engineers</a:t>
                      </a: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342900" marR="0" indent="-342900" hangingPunct="0">
                        <a:spcBef>
                          <a:spcPts val="0"/>
                        </a:spcBef>
                        <a:spcAft>
                          <a:spcPts val="0"/>
                        </a:spcAft>
                        <a:buFont typeface="+mj-lt"/>
                        <a:buAutoNum type="arabicPeriod"/>
                      </a:pPr>
                      <a:r>
                        <a:rPr lang="en-US" sz="1800" u="none" dirty="0">
                          <a:solidFill>
                            <a:schemeClr val="tx1"/>
                          </a:solidFill>
                          <a:effectLst/>
                          <a:latin typeface="Times New Roman" panose="02020603050405020304" pitchFamily="18" charset="0"/>
                          <a:ea typeface="Times New Roman" panose="02020603050405020304" pitchFamily="18" charset="0"/>
                        </a:rPr>
                        <a:t>Mississippi River (and its tributaries) and some inland lakes.</a:t>
                      </a:r>
                    </a:p>
                    <a:p>
                      <a:pPr marL="342900" marR="0" indent="-342900" hangingPunct="0">
                        <a:spcBef>
                          <a:spcPts val="0"/>
                        </a:spcBef>
                        <a:spcAft>
                          <a:spcPts val="0"/>
                        </a:spcAft>
                        <a:buFont typeface="+mj-lt"/>
                        <a:buAutoNum type="arabicPeriod"/>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-National Geospatial Intelligence Agency (NGA)</a:t>
                      </a: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342900" marR="0" indent="-342900" hangingPunct="0">
                        <a:spcBef>
                          <a:spcPts val="0"/>
                        </a:spcBef>
                        <a:spcAft>
                          <a:spcPts val="0"/>
                        </a:spcAft>
                        <a:buFont typeface="+mj-lt"/>
                        <a:buAutoNum type="arabicPeriod"/>
                      </a:pPr>
                      <a:r>
                        <a:rPr lang="en-US" sz="1800" u="none" dirty="0">
                          <a:solidFill>
                            <a:schemeClr val="tx1"/>
                          </a:solidFill>
                          <a:effectLst/>
                          <a:latin typeface="Times New Roman" panose="02020603050405020304" pitchFamily="18" charset="0"/>
                          <a:ea typeface="Times New Roman" panose="02020603050405020304" pitchFamily="18" charset="0"/>
                        </a:rPr>
                        <a:t>Nautical charts for the Department of Defense and international use.</a:t>
                      </a:r>
                    </a:p>
                    <a:p>
                      <a:pPr marL="342900" marR="0" indent="-342900" hangingPunct="0">
                        <a:spcBef>
                          <a:spcPts val="0"/>
                        </a:spcBef>
                        <a:spcAft>
                          <a:spcPts val="0"/>
                        </a:spcAft>
                        <a:buFont typeface="+mj-lt"/>
                        <a:buAutoNum type="arabicPeriod"/>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-United Kingdom Hydrographic Office (UKHO)</a:t>
                      </a: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342900" marR="0" indent="-342900" hangingPunct="0">
                        <a:spcBef>
                          <a:spcPts val="0"/>
                        </a:spcBef>
                        <a:spcAft>
                          <a:spcPts val="0"/>
                        </a:spcAft>
                        <a:buFont typeface="+mj-lt"/>
                        <a:buAutoNum type="arabicPeriod"/>
                      </a:pPr>
                      <a:r>
                        <a:rPr lang="en-US" sz="1800" u="none" dirty="0">
                          <a:solidFill>
                            <a:schemeClr val="tx1"/>
                          </a:solidFill>
                          <a:effectLst/>
                          <a:latin typeface="Times New Roman" panose="02020603050405020304" pitchFamily="18" charset="0"/>
                          <a:ea typeface="Times New Roman" panose="02020603050405020304" pitchFamily="18" charset="0"/>
                        </a:rPr>
                        <a:t>Nautical charts for the Ministry of Defense (MOD) and for maritime organizations around the world.</a:t>
                      </a:r>
                    </a:p>
                    <a:p>
                      <a:pPr marL="342900" marR="0" indent="-342900" hangingPunct="0">
                        <a:spcBef>
                          <a:spcPts val="0"/>
                        </a:spcBef>
                        <a:spcAft>
                          <a:spcPts val="0"/>
                        </a:spcAft>
                        <a:buFont typeface="+mj-lt"/>
                        <a:buAutoNum type="arabicPeriod"/>
                      </a:pPr>
                      <a:r>
                        <a:rPr lang="en-US" sz="1800" u="none" dirty="0">
                          <a:solidFill>
                            <a:schemeClr val="tx1"/>
                          </a:solidFill>
                          <a:effectLst/>
                          <a:latin typeface="Times New Roman" panose="02020603050405020304" pitchFamily="18" charset="0"/>
                          <a:ea typeface="Times New Roman" panose="02020603050405020304" pitchFamily="18" charset="0"/>
                        </a:rPr>
                        <a:t>Provided commercial portfolio of SOLAS compliant charts, publications and digital services.</a:t>
                      </a:r>
                      <a:endPar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endParaRPr lang="en-US" sz="1400" u="none" dirty="0">
                        <a:solidFill>
                          <a:schemeClr val="tx1"/>
                        </a:solidFill>
                        <a:effectLst/>
                        <a:latin typeface="Times New Roman" panose="02020603050405020304" pitchFamily="18" charset="0"/>
                        <a:ea typeface="Times New Roman" panose="02020603050405020304" pitchFamily="18" charset="0"/>
                      </a:endParaRPr>
                    </a:p>
                    <a:p>
                      <a:br>
                        <a:rPr lang="en-US" sz="1100" dirty="0"/>
                      </a:br>
                      <a:endParaRPr lang="en-US" sz="11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858679"/>
                  </a:ext>
                </a:extLst>
              </a:tr>
            </a:tbl>
          </a:graphicData>
        </a:graphic>
      </p:graphicFrame>
    </p:spTree>
    <p:extLst>
      <p:ext uri="{BB962C8B-B14F-4D97-AF65-F5344CB8AC3E}">
        <p14:creationId xmlns:p14="http://schemas.microsoft.com/office/powerpoint/2010/main" val="138816359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Print on Demand Services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326492850"/>
              </p:ext>
            </p:extLst>
          </p:nvPr>
        </p:nvGraphicFramePr>
        <p:xfrm>
          <a:off x="51753" y="1747562"/>
          <a:ext cx="9078800" cy="4744678"/>
        </p:xfrm>
        <a:graphic>
          <a:graphicData uri="http://schemas.openxmlformats.org/drawingml/2006/table">
            <a:tbl>
              <a:tblPr firstRow="1" firstCol="1" bandRow="1">
                <a:tableStyleId>{5C22544A-7EE6-4342-B048-85BDC9FD1C3A}</a:tableStyleId>
              </a:tblPr>
              <a:tblGrid>
                <a:gridCol w="907880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-NOAA Print on Demand-</a:t>
                      </a:r>
                      <a:r>
                        <a:rPr lang="en-US" sz="1800" u="none" dirty="0">
                          <a:solidFill>
                            <a:schemeClr val="tx1"/>
                          </a:solidFill>
                          <a:effectLst/>
                          <a:latin typeface="Times New Roman" panose="02020603050405020304" pitchFamily="18" charset="0"/>
                          <a:ea typeface="Times New Roman" panose="02020603050405020304" pitchFamily="18" charset="0"/>
                        </a:rPr>
                        <a:t>Updated weekly with NTM and LNM. Must be printed by NOAA certified agents to meet the required specifications. Also available as a PDF.</a:t>
                      </a: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-NGA Enterprise Print on Demand Services (</a:t>
                      </a:r>
                      <a:r>
                        <a:rPr lang="en-US" sz="1800" u="sng" dirty="0" err="1">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ePODs</a:t>
                      </a:r>
                      <a:r>
                        <a:rPr lang="en-US" sz="18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t>
                      </a:r>
                      <a:r>
                        <a:rPr lang="en-US" sz="1800" u="none" dirty="0">
                          <a:solidFill>
                            <a:schemeClr val="tx1"/>
                          </a:solidFill>
                          <a:effectLst/>
                          <a:latin typeface="Times New Roman" panose="02020603050405020304" pitchFamily="18" charset="0"/>
                          <a:ea typeface="Times New Roman" panose="02020603050405020304" pitchFamily="18" charset="0"/>
                        </a:rPr>
                        <a:t>Print-ready nautical charts generated from existing vector chart data.</a:t>
                      </a:r>
                    </a:p>
                    <a:p>
                      <a:pPr marL="342900" marR="0" indent="-342900" hangingPunct="0">
                        <a:spcBef>
                          <a:spcPts val="0"/>
                        </a:spcBef>
                        <a:spcAft>
                          <a:spcPts val="0"/>
                        </a:spcAft>
                        <a:buFont typeface="+mj-lt"/>
                        <a:buAutoNum type="arabicPeriod"/>
                      </a:pPr>
                      <a:endParaRPr lang="en-US" sz="1800" u="none" dirty="0">
                        <a:solidFill>
                          <a:schemeClr val="tx1"/>
                        </a:solidFill>
                        <a:effectLst/>
                        <a:latin typeface="Times New Roman" panose="02020603050405020304" pitchFamily="18" charset="0"/>
                        <a:ea typeface="Times New Roman" panose="02020603050405020304" pitchFamily="18" charset="0"/>
                      </a:endParaRPr>
                    </a:p>
                    <a:p>
                      <a:pPr marL="0" marR="0" indent="0" hangingPunct="0">
                        <a:spcBef>
                          <a:spcPts val="0"/>
                        </a:spcBef>
                        <a:spcAft>
                          <a:spcPts val="0"/>
                        </a:spcAft>
                        <a:buFont typeface="+mj-lt"/>
                        <a:buNone/>
                      </a:pPr>
                      <a:endParaRPr lang="en-US" sz="1400" u="none" dirty="0">
                        <a:solidFill>
                          <a:schemeClr val="tx1"/>
                        </a:solidFill>
                        <a:effectLst/>
                        <a:latin typeface="Times New Roman" panose="02020603050405020304" pitchFamily="18" charset="0"/>
                        <a:ea typeface="Times New Roman" panose="02020603050405020304" pitchFamily="18" charset="0"/>
                      </a:endParaRPr>
                    </a:p>
                    <a:p>
                      <a:br>
                        <a:rPr lang="en-US" sz="1100" dirty="0"/>
                      </a:br>
                      <a:endParaRPr lang="en-US" sz="11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858679"/>
                  </a:ext>
                </a:extLst>
              </a:tr>
            </a:tbl>
          </a:graphicData>
        </a:graphic>
      </p:graphicFrame>
      <p:pic>
        <p:nvPicPr>
          <p:cNvPr id="2" name="Picture 1">
            <a:extLst>
              <a:ext uri="{FF2B5EF4-FFF2-40B4-BE49-F238E27FC236}">
                <a16:creationId xmlns:a16="http://schemas.microsoft.com/office/drawing/2014/main" id="{B8896930-2F9B-4A0F-B315-AF009AED0AA4}"/>
              </a:ext>
            </a:extLst>
          </p:cNvPr>
          <p:cNvPicPr>
            <a:picLocks noChangeAspect="1"/>
          </p:cNvPicPr>
          <p:nvPr/>
        </p:nvPicPr>
        <p:blipFill rotWithShape="1">
          <a:blip r:embed="rId5"/>
          <a:srcRect l="65450" t="50912" r="25383" b="32326"/>
          <a:stretch/>
        </p:blipFill>
        <p:spPr>
          <a:xfrm>
            <a:off x="3090863" y="2362200"/>
            <a:ext cx="2667000" cy="1371600"/>
          </a:xfrm>
          <a:prstGeom prst="rect">
            <a:avLst/>
          </a:prstGeom>
        </p:spPr>
      </p:pic>
      <p:pic>
        <p:nvPicPr>
          <p:cNvPr id="4" name="Picture 3">
            <a:extLst>
              <a:ext uri="{FF2B5EF4-FFF2-40B4-BE49-F238E27FC236}">
                <a16:creationId xmlns:a16="http://schemas.microsoft.com/office/drawing/2014/main" id="{1F8D9365-7F1C-43D1-8011-2C45930C546E}"/>
              </a:ext>
            </a:extLst>
          </p:cNvPr>
          <p:cNvPicPr>
            <a:picLocks noChangeAspect="1"/>
          </p:cNvPicPr>
          <p:nvPr/>
        </p:nvPicPr>
        <p:blipFill rotWithShape="1">
          <a:blip r:embed="rId5"/>
          <a:srcRect l="75386" t="44074" r="16667" b="40307"/>
          <a:stretch/>
        </p:blipFill>
        <p:spPr>
          <a:xfrm>
            <a:off x="3352800" y="4648200"/>
            <a:ext cx="2481263" cy="1371600"/>
          </a:xfrm>
          <a:prstGeom prst="rect">
            <a:avLst/>
          </a:prstGeom>
        </p:spPr>
      </p:pic>
    </p:spTree>
    <p:extLst>
      <p:ext uri="{BB962C8B-B14F-4D97-AF65-F5344CB8AC3E}">
        <p14:creationId xmlns:p14="http://schemas.microsoft.com/office/powerpoint/2010/main" val="317460819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No. 1</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569481247"/>
              </p:ext>
            </p:extLst>
          </p:nvPr>
        </p:nvGraphicFramePr>
        <p:xfrm>
          <a:off x="51753" y="1747562"/>
          <a:ext cx="8863647" cy="4500838"/>
        </p:xfrm>
        <a:graphic>
          <a:graphicData uri="http://schemas.openxmlformats.org/drawingml/2006/table">
            <a:tbl>
              <a:tblPr firstRow="1" firstCol="1" bandRow="1">
                <a:tableStyleId>{5C22544A-7EE6-4342-B048-85BDC9FD1C3A}</a:tableStyleId>
              </a:tblPr>
              <a:tblGrid>
                <a:gridCol w="8863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u="none" dirty="0">
                          <a:solidFill>
                            <a:schemeClr val="tx1"/>
                          </a:solidFill>
                          <a:effectLst/>
                          <a:latin typeface="Times New Roman" panose="02020603050405020304" pitchFamily="18" charset="0"/>
                          <a:ea typeface="Times New Roman" panose="02020603050405020304" pitchFamily="18" charset="0"/>
                        </a:rPr>
                        <a:t>-Much of the chart information is shown by symbols.</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i="0" u="none" dirty="0">
                          <a:solidFill>
                            <a:schemeClr val="tx1"/>
                          </a:solidFill>
                          <a:effectLst/>
                          <a:latin typeface="Times New Roman" panose="02020603050405020304" pitchFamily="18" charset="0"/>
                          <a:ea typeface="Times New Roman" panose="02020603050405020304" pitchFamily="18" charset="0"/>
                        </a:rPr>
                        <a:t>-These symbols aren’t to scale, but indicate the correct position of a feature to which they refer.</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i="0" u="none" dirty="0">
                          <a:solidFill>
                            <a:schemeClr val="tx1"/>
                          </a:solidFill>
                          <a:effectLst/>
                          <a:latin typeface="Times New Roman" panose="02020603050405020304" pitchFamily="18" charset="0"/>
                          <a:ea typeface="Times New Roman" panose="02020603050405020304" pitchFamily="18" charset="0"/>
                        </a:rPr>
                        <a:t>-These symbols are listed in Chart No. 1, Symbols, Abbreviations and Terms used on paper and Electronic Navigation Charts.</a:t>
                      </a:r>
                      <a:endParaRPr lang="en-US" sz="2400" i="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A68FBC22-420D-4418-8F0A-AC900045B305}"/>
              </a:ext>
            </a:extLst>
          </p:cNvPr>
          <p:cNvPicPr>
            <a:picLocks noChangeAspect="1"/>
          </p:cNvPicPr>
          <p:nvPr/>
        </p:nvPicPr>
        <p:blipFill rotWithShape="1">
          <a:blip r:embed="rId5"/>
          <a:srcRect l="64167" t="52082" r="26217" b="30396"/>
          <a:stretch/>
        </p:blipFill>
        <p:spPr>
          <a:xfrm>
            <a:off x="2438400" y="4419600"/>
            <a:ext cx="3810000" cy="1952625"/>
          </a:xfrm>
          <a:prstGeom prst="rect">
            <a:avLst/>
          </a:prstGeom>
        </p:spPr>
      </p:pic>
    </p:spTree>
    <p:extLst>
      <p:ext uri="{BB962C8B-B14F-4D97-AF65-F5344CB8AC3E}">
        <p14:creationId xmlns:p14="http://schemas.microsoft.com/office/powerpoint/2010/main" val="236659903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No. 1</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070764945"/>
              </p:ext>
            </p:extLst>
          </p:nvPr>
        </p:nvGraphicFramePr>
        <p:xfrm>
          <a:off x="51753" y="1747562"/>
          <a:ext cx="8863647" cy="4500838"/>
        </p:xfrm>
        <a:graphic>
          <a:graphicData uri="http://schemas.openxmlformats.org/drawingml/2006/table">
            <a:tbl>
              <a:tblPr firstRow="1" firstCol="1" bandRow="1">
                <a:tableStyleId>{5C22544A-7EE6-4342-B048-85BDC9FD1C3A}</a:tableStyleId>
              </a:tblPr>
              <a:tblGrid>
                <a:gridCol w="8863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u="none" dirty="0">
                          <a:solidFill>
                            <a:schemeClr val="tx1"/>
                          </a:solidFill>
                          <a:effectLst/>
                          <a:latin typeface="Times New Roman" panose="02020603050405020304" pitchFamily="18" charset="0"/>
                          <a:ea typeface="Times New Roman" panose="02020603050405020304" pitchFamily="18" charset="0"/>
                        </a:rPr>
                        <a:t>-Most of the symbols agree with recommendations made by IHO.</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i="0" u="none" dirty="0">
                          <a:solidFill>
                            <a:schemeClr val="tx1"/>
                          </a:solidFill>
                          <a:effectLst/>
                          <a:latin typeface="Times New Roman" panose="02020603050405020304" pitchFamily="18" charset="0"/>
                          <a:ea typeface="Times New Roman" panose="02020603050405020304" pitchFamily="18" charset="0"/>
                        </a:rPr>
                        <a:t>-Some foreign charts may use slightly different symbols, so verify before you use!</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527BDF5C-60D6-4222-8F5D-616B72203BE8}"/>
              </a:ext>
            </a:extLst>
          </p:cNvPr>
          <p:cNvPicPr>
            <a:picLocks noChangeAspect="1"/>
          </p:cNvPicPr>
          <p:nvPr/>
        </p:nvPicPr>
        <p:blipFill>
          <a:blip r:embed="rId5"/>
          <a:stretch>
            <a:fillRect/>
          </a:stretch>
        </p:blipFill>
        <p:spPr>
          <a:xfrm>
            <a:off x="2578411" y="4096986"/>
            <a:ext cx="3810330" cy="1950889"/>
          </a:xfrm>
          <a:prstGeom prst="rect">
            <a:avLst/>
          </a:prstGeom>
        </p:spPr>
      </p:pic>
    </p:spTree>
    <p:extLst>
      <p:ext uri="{BB962C8B-B14F-4D97-AF65-F5344CB8AC3E}">
        <p14:creationId xmlns:p14="http://schemas.microsoft.com/office/powerpoint/2010/main" val="158114840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Shape of the Earth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5078313"/>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In Geodetic applications, three reference surfaces of the Earth are used:</a:t>
            </a:r>
          </a:p>
          <a:p>
            <a:pPr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r>
              <a:rPr lang="en-US" sz="1800" dirty="0">
                <a:latin typeface="Times New Roman" panose="02020603050405020304" pitchFamily="18" charset="0"/>
                <a:cs typeface="Times New Roman" panose="02020603050405020304" pitchFamily="18" charset="0"/>
              </a:rPr>
              <a:t>A physical surface</a:t>
            </a:r>
          </a:p>
          <a:p>
            <a:pPr marL="800100" lvl="1"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Tangible and can be traversed and measured. </a:t>
            </a:r>
          </a:p>
          <a:p>
            <a:pPr marL="800100" lvl="1"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Used in more small scale projects.</a:t>
            </a: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r>
              <a:rPr lang="en-US" sz="1800" dirty="0">
                <a:latin typeface="Times New Roman" panose="02020603050405020304" pitchFamily="18" charset="0"/>
                <a:cs typeface="Times New Roman" panose="02020603050405020304" pitchFamily="18" charset="0"/>
              </a:rPr>
              <a:t>An Ellipsoid</a:t>
            </a:r>
          </a:p>
          <a:p>
            <a:pPr marL="800100" lvl="1"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Reference for the surface which is completely mathematical.</a:t>
            </a:r>
          </a:p>
          <a:p>
            <a:pPr marL="800100" lvl="1"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Defines the Earth as an Ellipsoid, or an imperfect sphere. The Earth is wider at the Equator and flatter closer to the Poles.</a:t>
            </a: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r>
              <a:rPr lang="en-US" sz="1800" dirty="0">
                <a:latin typeface="Times New Roman" panose="02020603050405020304" pitchFamily="18" charset="0"/>
                <a:cs typeface="Times New Roman" panose="02020603050405020304" pitchFamily="18" charset="0"/>
              </a:rPr>
              <a:t>A Geoid</a:t>
            </a:r>
          </a:p>
          <a:p>
            <a:pPr marL="800100" lvl="1"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Defines the Earth as a Geoid, or an irregular surface which has no complete mathematical expression.</a:t>
            </a:r>
          </a:p>
          <a:p>
            <a:pPr marL="800100" lvl="1" indent="-342900"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7D5A02C-EC55-4937-824A-572C1C2F0C67}"/>
              </a:ext>
            </a:extLst>
          </p:cNvPr>
          <p:cNvPicPr>
            <a:picLocks noChangeAspect="1"/>
          </p:cNvPicPr>
          <p:nvPr/>
        </p:nvPicPr>
        <p:blipFill>
          <a:blip r:embed="rId5"/>
          <a:stretch>
            <a:fillRect/>
          </a:stretch>
        </p:blipFill>
        <p:spPr>
          <a:xfrm>
            <a:off x="5730118" y="2154928"/>
            <a:ext cx="3143250" cy="1323975"/>
          </a:xfrm>
          <a:prstGeom prst="rect">
            <a:avLst/>
          </a:prstGeom>
        </p:spPr>
      </p:pic>
      <p:sp>
        <p:nvSpPr>
          <p:cNvPr id="4" name="Arrow: Right 3">
            <a:extLst>
              <a:ext uri="{FF2B5EF4-FFF2-40B4-BE49-F238E27FC236}">
                <a16:creationId xmlns:a16="http://schemas.microsoft.com/office/drawing/2014/main" id="{22FE2DAC-8516-4A1F-9B3C-36C930179127}"/>
              </a:ext>
            </a:extLst>
          </p:cNvPr>
          <p:cNvSpPr/>
          <p:nvPr/>
        </p:nvSpPr>
        <p:spPr>
          <a:xfrm>
            <a:off x="2514600" y="2362200"/>
            <a:ext cx="3105150" cy="2079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43469087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No. 1</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FCE56A5-E947-4A11-8B0E-1AF0EE3BB5C1}"/>
              </a:ext>
            </a:extLst>
          </p:cNvPr>
          <p:cNvPicPr>
            <a:picLocks noChangeAspect="1"/>
          </p:cNvPicPr>
          <p:nvPr/>
        </p:nvPicPr>
        <p:blipFill rotWithShape="1">
          <a:blip r:embed="rId5"/>
          <a:srcRect l="64166" t="13949" r="15833" b="34159"/>
          <a:stretch/>
        </p:blipFill>
        <p:spPr>
          <a:xfrm>
            <a:off x="1229259" y="1697962"/>
            <a:ext cx="6477000" cy="4726459"/>
          </a:xfrm>
          <a:prstGeom prst="rect">
            <a:avLst/>
          </a:prstGeom>
        </p:spPr>
      </p:pic>
    </p:spTree>
    <p:extLst>
      <p:ext uri="{BB962C8B-B14F-4D97-AF65-F5344CB8AC3E}">
        <p14:creationId xmlns:p14="http://schemas.microsoft.com/office/powerpoint/2010/main" val="26026686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No. 1</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590200946"/>
              </p:ext>
            </p:extLst>
          </p:nvPr>
        </p:nvGraphicFramePr>
        <p:xfrm>
          <a:off x="51753" y="1747562"/>
          <a:ext cx="8863647" cy="4500838"/>
        </p:xfrm>
        <a:graphic>
          <a:graphicData uri="http://schemas.openxmlformats.org/drawingml/2006/table">
            <a:tbl>
              <a:tblPr firstRow="1" firstCol="1" bandRow="1">
                <a:tableStyleId>{5C22544A-7EE6-4342-B048-85BDC9FD1C3A}</a:tableStyleId>
              </a:tblPr>
              <a:tblGrid>
                <a:gridCol w="8863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u="none" dirty="0">
                          <a:solidFill>
                            <a:schemeClr val="tx1"/>
                          </a:solidFill>
                          <a:effectLst/>
                          <a:latin typeface="Times New Roman" panose="02020603050405020304" pitchFamily="18" charset="0"/>
                          <a:ea typeface="Times New Roman" panose="02020603050405020304" pitchFamily="18" charset="0"/>
                        </a:rPr>
                        <a:t>-Symbols in Chart No. 1 are organized by type in separate sections.</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i="0" u="none" dirty="0">
                          <a:solidFill>
                            <a:schemeClr val="tx1"/>
                          </a:solidFill>
                          <a:effectLst/>
                          <a:latin typeface="Times New Roman" panose="02020603050405020304" pitchFamily="18" charset="0"/>
                          <a:ea typeface="Times New Roman" panose="02020603050405020304" pitchFamily="18" charset="0"/>
                        </a:rPr>
                        <a:t>-Information and examples of each symbol are displayed in eight columns.</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2599000F-FDF7-44FA-B7AD-8583B97EB5DD}"/>
              </a:ext>
            </a:extLst>
          </p:cNvPr>
          <p:cNvPicPr>
            <a:picLocks noChangeAspect="1"/>
          </p:cNvPicPr>
          <p:nvPr/>
        </p:nvPicPr>
        <p:blipFill rotWithShape="1">
          <a:blip r:embed="rId5"/>
          <a:srcRect l="60224" t="14445" r="12111" b="11482"/>
          <a:stretch/>
        </p:blipFill>
        <p:spPr>
          <a:xfrm>
            <a:off x="2057400" y="2895599"/>
            <a:ext cx="4800600" cy="3609921"/>
          </a:xfrm>
          <a:prstGeom prst="rect">
            <a:avLst/>
          </a:prstGeom>
        </p:spPr>
      </p:pic>
    </p:spTree>
    <p:extLst>
      <p:ext uri="{BB962C8B-B14F-4D97-AF65-F5344CB8AC3E}">
        <p14:creationId xmlns:p14="http://schemas.microsoft.com/office/powerpoint/2010/main" val="137705846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Chart No. 1</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840302851"/>
              </p:ext>
            </p:extLst>
          </p:nvPr>
        </p:nvGraphicFramePr>
        <p:xfrm>
          <a:off x="51753" y="1747562"/>
          <a:ext cx="8863647" cy="4500838"/>
        </p:xfrm>
        <a:graphic>
          <a:graphicData uri="http://schemas.openxmlformats.org/drawingml/2006/table">
            <a:tbl>
              <a:tblPr firstRow="1" firstCol="1" bandRow="1">
                <a:tableStyleId>{5C22544A-7EE6-4342-B048-85BDC9FD1C3A}</a:tableStyleId>
              </a:tblPr>
              <a:tblGrid>
                <a:gridCol w="88636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u="none" dirty="0">
                          <a:solidFill>
                            <a:schemeClr val="tx1"/>
                          </a:solidFill>
                          <a:effectLst/>
                          <a:latin typeface="Times New Roman" panose="02020603050405020304" pitchFamily="18" charset="0"/>
                          <a:ea typeface="Times New Roman" panose="02020603050405020304" pitchFamily="18" charset="0"/>
                        </a:rPr>
                        <a:t>-Chart No. 1 is also organized according to subject matter.</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i="0" u="none" dirty="0">
                          <a:solidFill>
                            <a:schemeClr val="tx1"/>
                          </a:solidFill>
                          <a:effectLst/>
                          <a:latin typeface="Times New Roman" panose="02020603050405020304" pitchFamily="18" charset="0"/>
                          <a:ea typeface="Times New Roman" panose="02020603050405020304" pitchFamily="18" charset="0"/>
                        </a:rPr>
                        <a:t>-Each specific subject is given a letter designator (i.e. K, J, </a:t>
                      </a:r>
                      <a:r>
                        <a:rPr lang="en-US" sz="2400" i="0" u="none" dirty="0" err="1">
                          <a:solidFill>
                            <a:schemeClr val="tx1"/>
                          </a:solidFill>
                          <a:effectLst/>
                          <a:latin typeface="Times New Roman" panose="02020603050405020304" pitchFamily="18" charset="0"/>
                          <a:ea typeface="Times New Roman" panose="02020603050405020304" pitchFamily="18" charset="0"/>
                        </a:rPr>
                        <a:t>etc</a:t>
                      </a:r>
                      <a:r>
                        <a:rPr lang="en-US" sz="2400" i="0" u="none" dirty="0">
                          <a:solidFill>
                            <a:schemeClr val="tx1"/>
                          </a:solidFill>
                          <a:effectLst/>
                          <a:latin typeface="Times New Roman" panose="02020603050405020304" pitchFamily="18" charset="0"/>
                          <a:ea typeface="Times New Roman" panose="02020603050405020304" pitchFamily="18" charset="0"/>
                        </a:rPr>
                        <a:t>)</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i="0" u="none" dirty="0">
                          <a:solidFill>
                            <a:schemeClr val="tx1"/>
                          </a:solidFill>
                          <a:effectLst/>
                          <a:latin typeface="Times New Roman" panose="02020603050405020304" pitchFamily="18" charset="0"/>
                          <a:ea typeface="Times New Roman" panose="02020603050405020304" pitchFamily="18" charset="0"/>
                        </a:rPr>
                        <a:t>-Subjects are General, Topography, Hydrography, Aids and Services, and Indexes.</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i="0" u="none" dirty="0">
                          <a:solidFill>
                            <a:schemeClr val="tx1"/>
                          </a:solidFill>
                          <a:effectLst/>
                          <a:latin typeface="Times New Roman" panose="02020603050405020304" pitchFamily="18" charset="0"/>
                          <a:ea typeface="Times New Roman" panose="02020603050405020304" pitchFamily="18" charset="0"/>
                        </a:rPr>
                        <a:t>-Chart No. 1 is a useful tool for navigators…if you are unsure of a symbol look it up!</a:t>
                      </a:r>
                    </a:p>
                    <a:p>
                      <a:pPr marL="0" marR="0" hangingPunct="0">
                        <a:spcBef>
                          <a:spcPts val="0"/>
                        </a:spcBef>
                        <a:spcAft>
                          <a:spcPts val="0"/>
                        </a:spcAft>
                      </a:pPr>
                      <a:endParaRPr lang="en-US" sz="2400" i="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04085756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nvPr>
        </p:nvGraphicFramePr>
        <p:xfrm>
          <a:off x="209618" y="1676400"/>
          <a:ext cx="8781982" cy="460248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4166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83319">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DESCRIBE the science of Geodesy and its implications in navigation.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  UNDERSTAND the shape of the Earth as an ellipsoid and geoid.</a:t>
                      </a:r>
                    </a:p>
                  </a:txBody>
                  <a:tcPr marL="68580" marR="68580" marT="0" marB="0">
                    <a:noFill/>
                  </a:tcPr>
                </a:tc>
                <a:extLst>
                  <a:ext uri="{0D108BD9-81ED-4DB2-BD59-A6C34878D82A}">
                    <a16:rowId xmlns:a16="http://schemas.microsoft.com/office/drawing/2014/main" val="3169746011"/>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UNDERSTAND the development of the World Geodetic System.</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DESCRIBE the World Geodetic System of 1984.</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DEFINE the term Datum and Datum Shift.</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DESCRIBE the science of Hydrography and its implications in navigation.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UNDERSTAND the different hydrographic survey techniques.</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DESCRIBE Category Zones of Confidence (CATZOC).</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DEFINE chart projection.</a:t>
                      </a:r>
                    </a:p>
                  </a:txBody>
                  <a:tcPr marL="68580" marR="68580" marT="0" marB="0">
                    <a:noFill/>
                  </a:tcPr>
                </a:tc>
                <a:extLst>
                  <a:ext uri="{0D108BD9-81ED-4DB2-BD59-A6C34878D82A}">
                    <a16:rowId xmlns:a16="http://schemas.microsoft.com/office/drawing/2014/main" val="2768825910"/>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10 – DESCRIBE the major advantages and disadvantages of Mercator and Gnomonic Projections.</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11 – UNDERSTAND Chart scale and the chart classifications by scale.</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241660">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12 – LIST the major information features of a nautical chart.</a:t>
                      </a:r>
                    </a:p>
                    <a:p>
                      <a:pPr marL="0" marR="0" hangingPunct="0">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13 - LIST the major chart distribution agencies.</a:t>
                      </a:r>
                    </a:p>
                    <a:p>
                      <a:pPr marL="0" marR="0" hangingPunct="0">
                        <a:spcBef>
                          <a:spcPts val="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14 - EXPLAIN the importance of Chart 1.</a:t>
                      </a:r>
                    </a:p>
                  </a:txBody>
                  <a:tcPr marL="68580" marR="68580" marT="0" marB="0">
                    <a:noFill/>
                  </a:tcPr>
                </a:tc>
                <a:extLst>
                  <a:ext uri="{0D108BD9-81ED-4DB2-BD59-A6C34878D82A}">
                    <a16:rowId xmlns:a16="http://schemas.microsoft.com/office/drawing/2014/main" val="3583770017"/>
                  </a:ext>
                </a:extLst>
              </a:tr>
              <a:tr h="24166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379506859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Shape of the Earth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76200" y="1752600"/>
            <a:ext cx="8686800" cy="3693319"/>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-Defining the Earth as a Geoid seems scientifically accurate.</a:t>
            </a:r>
          </a:p>
          <a:p>
            <a:pPr marL="742950" lvl="1"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Geoid models use a measurement called Mean Sea Level to give a fuller representation of the way the Earth’s surface varies in elevation. </a:t>
            </a:r>
          </a:p>
          <a:p>
            <a:pPr marL="742950" lvl="1"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Mean Sea Level is the elevation of the planet’s sea level surface if the water were completely flat — or without tides and currents. </a:t>
            </a:r>
          </a:p>
          <a:p>
            <a:pPr lvl="1" algn="l"/>
            <a:endParaRPr lang="en-US" sz="1800" dirty="0">
              <a:latin typeface="Times New Roman" panose="02020603050405020304" pitchFamily="18" charset="0"/>
              <a:cs typeface="Times New Roman" panose="02020603050405020304" pitchFamily="18" charset="0"/>
            </a:endParaRPr>
          </a:p>
          <a:p>
            <a:pPr lvl="0" algn="l"/>
            <a:r>
              <a:rPr lang="en-US" sz="1800" dirty="0">
                <a:solidFill>
                  <a:prstClr val="black"/>
                </a:solidFill>
                <a:latin typeface="Times New Roman" panose="02020603050405020304" pitchFamily="18" charset="0"/>
                <a:cs typeface="Times New Roman" panose="02020603050405020304" pitchFamily="18" charset="0"/>
              </a:rPr>
              <a:t>-Defining the Earth as an Ellipsoid seems mathematically sound.</a:t>
            </a:r>
          </a:p>
          <a:p>
            <a:pPr marL="742950" lvl="1" indent="-285750" algn="l">
              <a:buFont typeface="Arial" panose="020B0604020202020204" pitchFamily="34" charset="0"/>
              <a:buChar char="•"/>
            </a:pPr>
            <a:r>
              <a:rPr lang="en-US" sz="1800" dirty="0">
                <a:solidFill>
                  <a:prstClr val="black"/>
                </a:solidFill>
                <a:latin typeface="Times New Roman" panose="02020603050405020304" pitchFamily="18" charset="0"/>
                <a:cs typeface="Times New Roman" panose="02020603050405020304" pitchFamily="18" charset="0"/>
              </a:rPr>
              <a:t>As an Ellipsoid model, Scientists can develop a consistent mathematical model of the Earth.</a:t>
            </a:r>
          </a:p>
          <a:p>
            <a:pPr marL="742950" lvl="1" indent="-285750" algn="l">
              <a:buFont typeface="Arial" panose="020B0604020202020204" pitchFamily="34" charset="0"/>
              <a:buChar char="•"/>
            </a:pPr>
            <a:endParaRPr lang="en-US" sz="1800" dirty="0">
              <a:solidFill>
                <a:prstClr val="black"/>
              </a:solidFill>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0" algn="l"/>
            <a:r>
              <a:rPr lang="en-US" sz="1800" dirty="0">
                <a:solidFill>
                  <a:prstClr val="black"/>
                </a:solidFill>
                <a:latin typeface="Times New Roman" panose="02020603050405020304" pitchFamily="18" charset="0"/>
                <a:cs typeface="Times New Roman" panose="02020603050405020304" pitchFamily="18" charset="0"/>
              </a:rPr>
              <a:t>-It seems we have a bit of a contradiction...</a:t>
            </a: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668135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Shape of the Earth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0" y="2133600"/>
            <a:ext cx="8686800" cy="3693319"/>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-Defining the Earth as a Geoid seems scientifically accurate.</a:t>
            </a:r>
          </a:p>
          <a:p>
            <a:pPr marL="742950" lvl="1"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Geoid models use a measurement called Mean Sea Level to give a fuller representation of the way the Earth’s surface varies in elevation. </a:t>
            </a:r>
          </a:p>
          <a:p>
            <a:pPr marL="742950" lvl="1" indent="-28575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Mean Sea Level is the elevation of the planet’s sea level surface if the water were completely flat — or without tides and currents. </a:t>
            </a:r>
          </a:p>
          <a:p>
            <a:pPr lvl="1" algn="l"/>
            <a:endParaRPr lang="en-US" sz="1800" dirty="0">
              <a:latin typeface="Times New Roman" panose="02020603050405020304" pitchFamily="18" charset="0"/>
              <a:cs typeface="Times New Roman" panose="02020603050405020304" pitchFamily="18" charset="0"/>
            </a:endParaRPr>
          </a:p>
          <a:p>
            <a:pPr lvl="0" algn="l"/>
            <a:r>
              <a:rPr lang="en-US" sz="1800" dirty="0">
                <a:solidFill>
                  <a:prstClr val="black"/>
                </a:solidFill>
                <a:latin typeface="Times New Roman" panose="02020603050405020304" pitchFamily="18" charset="0"/>
                <a:cs typeface="Times New Roman" panose="02020603050405020304" pitchFamily="18" charset="0"/>
              </a:rPr>
              <a:t>-Defining the Earth as an Ellipsoid seems mathematically sound.</a:t>
            </a:r>
          </a:p>
          <a:p>
            <a:pPr marL="742950" lvl="1" indent="-285750" algn="l">
              <a:buFont typeface="Arial" panose="020B0604020202020204" pitchFamily="34" charset="0"/>
              <a:buChar char="•"/>
            </a:pPr>
            <a:r>
              <a:rPr lang="en-US" sz="1800" dirty="0">
                <a:solidFill>
                  <a:prstClr val="black"/>
                </a:solidFill>
                <a:latin typeface="Times New Roman" panose="02020603050405020304" pitchFamily="18" charset="0"/>
                <a:cs typeface="Times New Roman" panose="02020603050405020304" pitchFamily="18" charset="0"/>
              </a:rPr>
              <a:t>As an Ellipsoid model, Scientists can develop a consistent mathematical model of the Earth.</a:t>
            </a:r>
          </a:p>
          <a:p>
            <a:pPr marL="742950" lvl="1" indent="-285750" algn="l">
              <a:buFont typeface="Arial" panose="020B0604020202020204" pitchFamily="34" charset="0"/>
              <a:buChar char="•"/>
            </a:pPr>
            <a:endParaRPr lang="en-US" sz="1800" dirty="0">
              <a:solidFill>
                <a:prstClr val="black"/>
              </a:solidFill>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lvl="0" algn="l"/>
            <a:r>
              <a:rPr lang="en-US" sz="1800" dirty="0">
                <a:solidFill>
                  <a:prstClr val="black"/>
                </a:solidFill>
                <a:latin typeface="Times New Roman" panose="02020603050405020304" pitchFamily="18" charset="0"/>
                <a:cs typeface="Times New Roman" panose="02020603050405020304" pitchFamily="18" charset="0"/>
              </a:rPr>
              <a:t>-It seems we have a bit of a contradiction...</a:t>
            </a: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07DFD21-BC1F-E875-0F33-3D0655966823}"/>
              </a:ext>
            </a:extLst>
          </p:cNvPr>
          <p:cNvPicPr>
            <a:picLocks noChangeAspect="1"/>
          </p:cNvPicPr>
          <p:nvPr/>
        </p:nvPicPr>
        <p:blipFill>
          <a:blip r:embed="rId5"/>
          <a:stretch>
            <a:fillRect/>
          </a:stretch>
        </p:blipFill>
        <p:spPr>
          <a:xfrm>
            <a:off x="-41754" y="0"/>
            <a:ext cx="9185753" cy="6884988"/>
          </a:xfrm>
          <a:prstGeom prst="rect">
            <a:avLst/>
          </a:prstGeom>
        </p:spPr>
      </p:pic>
    </p:spTree>
    <p:extLst>
      <p:ext uri="{BB962C8B-B14F-4D97-AF65-F5344CB8AC3E}">
        <p14:creationId xmlns:p14="http://schemas.microsoft.com/office/powerpoint/2010/main" val="427684241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The Shape of the Earth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D7758-6ACF-411E-86F7-97DD37A81F62}"/>
              </a:ext>
            </a:extLst>
          </p:cNvPr>
          <p:cNvSpPr txBox="1"/>
          <p:nvPr/>
        </p:nvSpPr>
        <p:spPr>
          <a:xfrm>
            <a:off x="0" y="1828800"/>
            <a:ext cx="4876800" cy="5078313"/>
          </a:xfrm>
          <a:prstGeom prst="rect">
            <a:avLst/>
          </a:prstGeom>
          <a:noFill/>
        </p:spPr>
        <p:txBody>
          <a:bodyPr wrap="square" rtlCol="0">
            <a:spAutoFit/>
          </a:bodyPr>
          <a:lstStyle/>
          <a:p>
            <a:pPr algn="l"/>
            <a:r>
              <a:rPr lang="en-US" sz="1800" dirty="0">
                <a:latin typeface="Times New Roman" panose="02020603050405020304" pitchFamily="18" charset="0"/>
                <a:cs typeface="Times New Roman" panose="02020603050405020304" pitchFamily="18" charset="0"/>
              </a:rPr>
              <a:t>-The most accurate description of the Earth is probably as an oblate spheroid ellipsoid.</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-Historically, ellipsoid models that have best fit the regional geoid models were used.</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-This was great for regional purposes, but not worldwide.</a:t>
            </a:r>
          </a:p>
          <a:p>
            <a:pPr algn="l"/>
            <a:endParaRPr lang="en-US" sz="18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-With the onset of Global Navigation Satellite Systems (GNSS), the globe-spanning ellipsoid models have proven to be more effective.</a:t>
            </a:r>
          </a:p>
          <a:p>
            <a:pPr algn="l"/>
            <a:endParaRPr lang="en-US" sz="1800" dirty="0">
              <a:solidFill>
                <a:prstClr val="black"/>
              </a:solidFill>
              <a:latin typeface="Times New Roman" panose="02020603050405020304" pitchFamily="18" charset="0"/>
              <a:cs typeface="Times New Roman" panose="02020603050405020304" pitchFamily="18" charset="0"/>
            </a:endParaRPr>
          </a:p>
          <a:p>
            <a:pPr algn="l"/>
            <a:r>
              <a:rPr lang="en-US" sz="1800" dirty="0">
                <a:solidFill>
                  <a:prstClr val="black"/>
                </a:solidFill>
                <a:latin typeface="Times New Roman" panose="02020603050405020304" pitchFamily="18" charset="0"/>
                <a:cs typeface="Times New Roman" panose="02020603050405020304" pitchFamily="18" charset="0"/>
              </a:rPr>
              <a:t>-The most common is the World Geodetic System (1984) ellipsoid model.</a:t>
            </a:r>
          </a:p>
          <a:p>
            <a:pPr marL="742950" lvl="1" indent="-285750" algn="l">
              <a:buFont typeface="Arial" panose="020B0604020202020204" pitchFamily="34" charset="0"/>
              <a:buChar char="•"/>
            </a:pPr>
            <a:endParaRPr lang="en-US" sz="1800" dirty="0">
              <a:solidFill>
                <a:prstClr val="black"/>
              </a:solidFill>
              <a:latin typeface="Times New Roman" panose="02020603050405020304" pitchFamily="18" charset="0"/>
              <a:cs typeface="Times New Roman" panose="02020603050405020304" pitchFamily="18" charset="0"/>
            </a:endParaRPr>
          </a:p>
          <a:p>
            <a:pPr lvl="1" algn="l"/>
            <a:endParaRPr lang="en-US" sz="1800" dirty="0">
              <a:latin typeface="Times New Roman" panose="02020603050405020304" pitchFamily="18" charset="0"/>
              <a:cs typeface="Times New Roman" panose="02020603050405020304" pitchFamily="18" charset="0"/>
            </a:endParaRPr>
          </a:p>
          <a:p>
            <a:pPr marL="342900" indent="-342900" algn="l">
              <a:buAutoNum type="arabicParenR"/>
            </a:pPr>
            <a:endParaRPr lang="en-US"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A19E554-8B05-F114-0101-3CD2CCBC6DDB}"/>
              </a:ext>
            </a:extLst>
          </p:cNvPr>
          <p:cNvPicPr>
            <a:picLocks noChangeAspect="1"/>
          </p:cNvPicPr>
          <p:nvPr/>
        </p:nvPicPr>
        <p:blipFill>
          <a:blip r:embed="rId5"/>
          <a:stretch>
            <a:fillRect/>
          </a:stretch>
        </p:blipFill>
        <p:spPr>
          <a:xfrm>
            <a:off x="5050511" y="2078047"/>
            <a:ext cx="4080042" cy="3149594"/>
          </a:xfrm>
          <a:prstGeom prst="rect">
            <a:avLst/>
          </a:prstGeom>
        </p:spPr>
      </p:pic>
    </p:spTree>
    <p:extLst>
      <p:ext uri="{BB962C8B-B14F-4D97-AF65-F5344CB8AC3E}">
        <p14:creationId xmlns:p14="http://schemas.microsoft.com/office/powerpoint/2010/main" val="54719551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World Geodetic System of 1984</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06401398"/>
              </p:ext>
            </p:extLst>
          </p:nvPr>
        </p:nvGraphicFramePr>
        <p:xfrm>
          <a:off x="51753" y="1706880"/>
          <a:ext cx="4520247" cy="4693920"/>
        </p:xfrm>
        <a:graphic>
          <a:graphicData uri="http://schemas.openxmlformats.org/drawingml/2006/table">
            <a:tbl>
              <a:tblPr firstRow="1" firstCol="1" bandRow="1">
                <a:tableStyleId>{5C22544A-7EE6-4342-B048-85BDC9FD1C3A}</a:tableStyleId>
              </a:tblPr>
              <a:tblGrid>
                <a:gridCol w="4520247">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-By late 1950’s, sophisticated weapon systems needed a better reference system.</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-Needed to be continental, possibly global.</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-DoD developed a geocentric reference system. This system was World Geodetic System of 1960.</a:t>
                      </a:r>
                    </a:p>
                    <a:p>
                      <a:pPr marL="0" marR="0" hangingPunct="0">
                        <a:spcBef>
                          <a:spcPts val="0"/>
                        </a:spcBef>
                        <a:spcAft>
                          <a:spcPts val="0"/>
                        </a:spcAft>
                      </a:pPr>
                      <a:endParaRPr lang="en-US" sz="20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u="none" dirty="0">
                          <a:solidFill>
                            <a:schemeClr val="tx1"/>
                          </a:solidFill>
                          <a:effectLst/>
                          <a:latin typeface="Times New Roman" panose="02020603050405020304" pitchFamily="18" charset="0"/>
                          <a:ea typeface="Times New Roman" panose="02020603050405020304" pitchFamily="18" charset="0"/>
                        </a:rPr>
                        <a:t>-Further refinement led to WGS72, and eventually WGS84.</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C48C971E-71FA-9DA9-65AE-56117C6A53F6}"/>
              </a:ext>
            </a:extLst>
          </p:cNvPr>
          <p:cNvPicPr>
            <a:picLocks noChangeAspect="1"/>
          </p:cNvPicPr>
          <p:nvPr/>
        </p:nvPicPr>
        <p:blipFill>
          <a:blip r:embed="rId5"/>
          <a:stretch>
            <a:fillRect/>
          </a:stretch>
        </p:blipFill>
        <p:spPr>
          <a:xfrm>
            <a:off x="4572000" y="2446606"/>
            <a:ext cx="4572000" cy="2658794"/>
          </a:xfrm>
          <a:prstGeom prst="rect">
            <a:avLst/>
          </a:prstGeom>
        </p:spPr>
      </p:pic>
    </p:spTree>
    <p:extLst>
      <p:ext uri="{BB962C8B-B14F-4D97-AF65-F5344CB8AC3E}">
        <p14:creationId xmlns:p14="http://schemas.microsoft.com/office/powerpoint/2010/main" val="56306622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63426</TotalTime>
  <Words>4720</Words>
  <Application>Microsoft Office PowerPoint</Application>
  <PresentationFormat>On-screen Show (4:3)</PresentationFormat>
  <Paragraphs>634</Paragraphs>
  <Slides>54</Slides>
  <Notes>53</Notes>
  <HiddenSlides>1</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2" baseType="lpstr">
      <vt:lpstr>ＭＳ Ｐゴシック</vt:lpstr>
      <vt:lpstr>Arial</vt:lpstr>
      <vt:lpstr>Arial Narrow</vt:lpstr>
      <vt:lpstr>Calibri</vt:lpstr>
      <vt:lpstr>Times New Roman</vt:lpstr>
      <vt:lpstr>2_Default Design</vt:lpstr>
      <vt:lpstr>Office Theme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2242</cp:revision>
  <cp:lastPrinted>2021-08-23T23:35:31Z</cp:lastPrinted>
  <dcterms:created xsi:type="dcterms:W3CDTF">2008-08-04T12:05:44Z</dcterms:created>
  <dcterms:modified xsi:type="dcterms:W3CDTF">2023-05-22T13:26:20Z</dcterms:modified>
</cp:coreProperties>
</file>